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  <p:sldMasterId id="2147483701" r:id="rId3"/>
    <p:sldMasterId id="2147483714" r:id="rId4"/>
    <p:sldMasterId id="2147483753" r:id="rId5"/>
    <p:sldMasterId id="2147483766" r:id="rId6"/>
    <p:sldMasterId id="2147483778" r:id="rId7"/>
    <p:sldMasterId id="2147483797" r:id="rId8"/>
  </p:sldMasterIdLst>
  <p:notesMasterIdLst>
    <p:notesMasterId r:id="rId45"/>
  </p:notesMasterIdLst>
  <p:sldIdLst>
    <p:sldId id="376" r:id="rId9"/>
    <p:sldId id="378" r:id="rId10"/>
    <p:sldId id="393" r:id="rId11"/>
    <p:sldId id="461" r:id="rId12"/>
    <p:sldId id="407" r:id="rId13"/>
    <p:sldId id="405" r:id="rId14"/>
    <p:sldId id="380" r:id="rId15"/>
    <p:sldId id="381" r:id="rId16"/>
    <p:sldId id="432" r:id="rId17"/>
    <p:sldId id="382" r:id="rId18"/>
    <p:sldId id="460" r:id="rId19"/>
    <p:sldId id="431" r:id="rId20"/>
    <p:sldId id="373" r:id="rId21"/>
    <p:sldId id="409" r:id="rId22"/>
    <p:sldId id="444" r:id="rId23"/>
    <p:sldId id="445" r:id="rId24"/>
    <p:sldId id="449" r:id="rId25"/>
    <p:sldId id="399" r:id="rId26"/>
    <p:sldId id="410" r:id="rId27"/>
    <p:sldId id="427" r:id="rId28"/>
    <p:sldId id="428" r:id="rId29"/>
    <p:sldId id="430" r:id="rId30"/>
    <p:sldId id="412" r:id="rId31"/>
    <p:sldId id="413" r:id="rId32"/>
    <p:sldId id="411" r:id="rId33"/>
    <p:sldId id="423" r:id="rId34"/>
    <p:sldId id="422" r:id="rId35"/>
    <p:sldId id="371" r:id="rId36"/>
    <p:sldId id="414" r:id="rId37"/>
    <p:sldId id="456" r:id="rId38"/>
    <p:sldId id="433" r:id="rId39"/>
    <p:sldId id="435" r:id="rId40"/>
    <p:sldId id="439" r:id="rId41"/>
    <p:sldId id="450" r:id="rId42"/>
    <p:sldId id="451" r:id="rId43"/>
    <p:sldId id="370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00"/>
    <a:srgbClr val="D43A3A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4651" autoAdjust="0"/>
  </p:normalViewPr>
  <p:slideViewPr>
    <p:cSldViewPr>
      <p:cViewPr varScale="1">
        <p:scale>
          <a:sx n="120" d="100"/>
          <a:sy n="120" d="100"/>
        </p:scale>
        <p:origin x="121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presProps" Target="pres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12700">
                <a:solidFill>
                  <a:schemeClr val="bg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F6C2-46C1-883F-DF0AA892077D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 w="12700">
                <a:solidFill>
                  <a:schemeClr val="bg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4-F6C2-46C1-883F-DF0AA892077D}"/>
              </c:ext>
            </c:extLst>
          </c:dPt>
          <c:cat>
            <c:strRef>
              <c:f>Sheet1!$A$2:$A$3</c:f>
              <c:strCache>
                <c:ptCount val="2"/>
                <c:pt idx="0">
                  <c:v>Standard Management</c:v>
                </c:pt>
                <c:pt idx="1">
                  <c:v>POST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C2-46C1-883F-DF0AA89207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99490287"/>
        <c:axId val="199487375"/>
      </c:barChart>
      <c:catAx>
        <c:axId val="19949028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9487375"/>
        <c:crosses val="autoZero"/>
        <c:auto val="1"/>
        <c:lblAlgn val="ctr"/>
        <c:lblOffset val="100"/>
        <c:noMultiLvlLbl val="0"/>
      </c:catAx>
      <c:valAx>
        <c:axId val="199487375"/>
        <c:scaling>
          <c:orientation val="minMax"/>
          <c:max val="45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65000"/>
                  <a:lumOff val="35000"/>
                  <a:alpha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9490287"/>
        <c:crosses val="autoZero"/>
        <c:crossBetween val="between"/>
        <c:majorUnit val="5"/>
      </c:valAx>
      <c:spPr>
        <a:noFill/>
        <a:ln>
          <a:solidFill>
            <a:schemeClr val="tx1">
              <a:lumMod val="65000"/>
              <a:lumOff val="3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12700">
                <a:solidFill>
                  <a:schemeClr val="bg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62CB-40B5-AE4B-668DDE84FF95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 w="12700">
                <a:solidFill>
                  <a:schemeClr val="bg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62CB-40B5-AE4B-668DDE84FF95}"/>
              </c:ext>
            </c:extLst>
          </c:dPt>
          <c:cat>
            <c:strRef>
              <c:f>Sheet1!$A$2:$A$3</c:f>
              <c:strCache>
                <c:ptCount val="2"/>
                <c:pt idx="0">
                  <c:v>POST</c:v>
                </c:pt>
                <c:pt idx="1">
                  <c:v>Standard Management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CB-40B5-AE4B-668DDE84F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99490287"/>
        <c:axId val="199487375"/>
      </c:barChart>
      <c:catAx>
        <c:axId val="19949028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9487375"/>
        <c:crosses val="autoZero"/>
        <c:auto val="1"/>
        <c:lblAlgn val="ctr"/>
        <c:lblOffset val="100"/>
        <c:noMultiLvlLbl val="0"/>
      </c:catAx>
      <c:valAx>
        <c:axId val="19948737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65000"/>
                  <a:lumOff val="35000"/>
                  <a:alpha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9490287"/>
        <c:crosses val="autoZero"/>
        <c:crossBetween val="between"/>
      </c:valAx>
      <c:spPr>
        <a:noFill/>
        <a:ln>
          <a:solidFill>
            <a:schemeClr val="tx1">
              <a:lumMod val="65000"/>
              <a:lumOff val="3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0.61032</cdr:x>
      <cdr:y>0.46892</cdr:y>
    </cdr:from>
    <cdr:to>
      <cdr:x>0.83331</cdr:x>
      <cdr:y>0.66183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71828" y="1530320"/>
          <a:ext cx="866583" cy="629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b="1" dirty="0" smtClean="0">
              <a:solidFill>
                <a:schemeClr val="bg1"/>
              </a:solidFill>
            </a:rPr>
            <a:t>25</a:t>
          </a:r>
        </a:p>
        <a:p xmlns:a="http://schemas.openxmlformats.org/drawingml/2006/main">
          <a:pPr algn="ctr"/>
          <a:r>
            <a:rPr lang="en-US" sz="2400" b="1" dirty="0" smtClean="0">
              <a:solidFill>
                <a:schemeClr val="bg1"/>
              </a:solidFill>
            </a:rPr>
            <a:t>A</a:t>
          </a:r>
          <a:endParaRPr lang="en-US" sz="2400" b="1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0.62612</cdr:x>
      <cdr:y>0.15532</cdr:y>
    </cdr:from>
    <cdr:to>
      <cdr:x>0.84912</cdr:x>
      <cdr:y>0.46449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33228" y="506887"/>
          <a:ext cx="866622" cy="10089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2400" b="1" dirty="0" smtClean="0">
              <a:solidFill>
                <a:schemeClr val="bg1"/>
              </a:solidFill>
            </a:rPr>
            <a:t>39  A</a:t>
          </a:r>
          <a:endParaRPr lang="en-US" sz="2400" b="1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C511D-D3E8-42A0-99AA-C152E1097A11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FD722-1D29-460F-8418-A33D03AD4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16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95827-6C3D-4C84-B909-BC0EF124BE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278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BA5037-6993-4F70-881C-FC3995310018}" type="slidenum">
              <a:rPr lang="en-US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492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987395-7375-4641-BB11-3A07A9A1CD15}" type="slidenum">
              <a:rPr lang="en-US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724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A5037-6993-4F70-881C-FC399531001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01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A5037-6993-4F70-881C-FC399531001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017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2994" indent="-2819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7684" indent="-225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8757" indent="-225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29831" indent="-225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0904" indent="-225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1978" indent="-225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3051" indent="-225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4125" indent="-225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FFC22E-0AD5-46D0-A978-AFA3FFA3DC93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2994" indent="-28192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7684" indent="-225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8757" indent="-225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29831" indent="-2255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0904" indent="-225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1978" indent="-225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3051" indent="-225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34125" indent="-2255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FC22E-0AD5-46D0-A978-AFA3FFA3DC9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72921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87395-7375-4641-BB11-3A07A9A1CD1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750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95827-6C3D-4C84-B909-BC0EF124BE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121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24" indent="-291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53" indent="-23293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14" indent="-23293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375" indent="-23293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23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096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957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819" indent="-232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47B06F5-9925-48BD-871A-7CEEBB6787E7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defRPr/>
              </a:pPr>
              <a:t>5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677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22703-F294-4834-BE27-88F83C3373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780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A5037-6993-4F70-881C-FC399531001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800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A5037-6993-4F70-881C-FC399531001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436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Palmer amaranth is an attractive host to TPB, </a:t>
            </a:r>
            <a:r>
              <a:rPr lang="en-US" dirty="0" smtClean="0"/>
              <a:t>we </a:t>
            </a:r>
            <a:r>
              <a:rPr lang="en-US" dirty="0"/>
              <a:t>wanted to look at the influence of weed management system on the occurrence of damaged terminals. Whole-plots were blocked </a:t>
            </a:r>
            <a:r>
              <a:rPr lang="en-US" dirty="0" smtClean="0"/>
              <a:t>either </a:t>
            </a:r>
            <a:r>
              <a:rPr lang="en-US" dirty="0"/>
              <a:t>weedy or weed-free to account for small plot </a:t>
            </a:r>
            <a:r>
              <a:rPr lang="en-US" dirty="0" smtClean="0"/>
              <a:t>size.</a:t>
            </a:r>
            <a:r>
              <a:rPr lang="en-US" baseline="0" dirty="0" smtClean="0"/>
              <a:t> </a:t>
            </a:r>
            <a:r>
              <a:rPr lang="en-US" dirty="0" smtClean="0"/>
              <a:t>It </a:t>
            </a:r>
            <a:r>
              <a:rPr lang="en-US" dirty="0"/>
              <a:t>is important to note that weedy plots were maintained weedy until </a:t>
            </a:r>
            <a:r>
              <a:rPr lang="en-US" dirty="0" smtClean="0"/>
              <a:t>~30 </a:t>
            </a:r>
            <a:r>
              <a:rPr lang="en-US" dirty="0"/>
              <a:t>DAP, after which weeds were </a:t>
            </a:r>
            <a:r>
              <a:rPr lang="en-US" dirty="0" err="1"/>
              <a:t>oversprayed</a:t>
            </a:r>
            <a:r>
              <a:rPr lang="en-US" dirty="0"/>
              <a:t> with glufosinate, and the entire field remained weed-free throughout the </a:t>
            </a:r>
            <a:r>
              <a:rPr lang="en-US" dirty="0" smtClean="0"/>
              <a:t>remainder </a:t>
            </a:r>
            <a:r>
              <a:rPr lang="en-US" dirty="0"/>
              <a:t>of the season.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8B181C-EBF6-4724-A1E9-9FEF0542C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707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B00037-8F48-47C0-B10F-9EAFD9CC60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51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B00037-8F48-47C0-B10F-9EAFD9CC60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881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8B398-D94F-4992-ABD2-5C3627E7CE2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1307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852C0-9547-4D3D-9A36-372A282E051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1081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17636-AFCD-4601-B517-6A3321E3B6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553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C95A1-1E1E-4B03-B7C9-5EAD9ACE0E9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9932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787A948-A11A-47B4-ACF4-55B9BC467D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26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2199B-C3A6-4477-88B9-99D5B22A495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5130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0033E-C4BB-4886-8EBA-85484A738A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7297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94346-D297-4A56-B08E-ADC37C34585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2706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F3BB4-BE8D-4311-BFD5-45A95611D85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2646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120E6-61B7-498D-B075-69CCEE03348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8002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55DF6-528B-4009-8D04-0D0320A2BA6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4264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54B2B-8200-49DB-9343-AFD23FD2005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30931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07E14-6B7D-4CAF-9851-94CF6ABF625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5519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AEC6F-ABE3-4052-8201-804D34AB87B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1228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2F74D-0F64-48D9-8D73-B6E455BA7E3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0399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05344-95F7-479C-A75C-693E2534D84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9181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79E43-56BF-444F-A52E-2D92F926EFB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9802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651FF-40E1-4713-BE8A-C72CB40B1CE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9919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A14297B-5462-467A-9254-F8743C59FB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56871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3146D2F-BB91-48A7-AC9D-E45E8DF88C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279598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3BD5AC3-1C8C-4B05-999F-E6C4A94060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628658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22BCD99-5B78-4053-9D9A-C6DA273DE0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471203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D9B24-F235-4D71-93E9-BBEA559B7B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7401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758509A-2E0C-4A73-A00F-2F130C6996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42727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118E069-8079-4A5E-9B2F-75854CA36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216545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493EEEB-F716-424E-8EE0-E88F66831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86509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5AD9414-33E9-4B41-ADC7-7C3ABADE18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555628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26FFBEB-32D3-4857-A174-86F05FB326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140370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00F8580-FB29-4253-88F9-CC49D91541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421626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AD504DD-37B2-475F-A022-06A200CFD8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897853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4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20D6D4E-6B4D-4BC2-8144-33E0A70553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339099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63228-D600-4236-9E5E-E0D91F4F9E5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53788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42434-A7EF-4948-9349-747A6994035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3956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9BE44-7728-4FF5-9C7E-31635BFBDEA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34642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B6D39-1D19-4A63-BC97-5296ADAD280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89360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3648F-22E3-45F7-A1B4-122439332D5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01628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E15E7-B892-43A3-AAF1-5ACF4532ED5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76953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9CB51-07D6-4D6D-AE2E-56A73C5260D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90552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B5633-751A-444F-9DFC-D5A89B030C5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3624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41874-D4F7-49DC-A18C-C8C14933198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41762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1E609-5981-4E57-AAA3-5DD0F69CA51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35455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14212-5354-4B94-ACB6-29A1316FC4A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62521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4BD1D-0A4B-4805-9059-67D505368EE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90064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CA9C9-E42A-43B0-9392-00DF7AA84B1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7374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DD2B3-8B5C-448E-AD0B-7C659FFBB0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4135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6593F6A-9BF4-4575-B097-159703C6C6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6442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A14297B-5462-467A-9254-F8743C59FB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580783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3146D2F-BB91-48A7-AC9D-E45E8DF88C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064256"/>
      </p:ext>
    </p:extLst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3BD5AC3-1C8C-4B05-999F-E6C4A94060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867149"/>
      </p:ext>
    </p:extLst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22BCD99-5B78-4053-9D9A-C6DA273DE0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941802"/>
      </p:ext>
    </p:extLst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758509A-2E0C-4A73-A00F-2F130C6996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116381"/>
      </p:ext>
    </p:extLst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118E069-8079-4A5E-9B2F-75854CA36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21055"/>
      </p:ext>
    </p:extLst>
  </p:cSld>
  <p:clrMapOvr>
    <a:masterClrMapping/>
  </p:clrMapOvr>
  <p:transition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493EEEB-F716-424E-8EE0-E88F66831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235092"/>
      </p:ext>
    </p:extLst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5AD9414-33E9-4B41-ADC7-7C3ABADE18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182708"/>
      </p:ext>
    </p:extLst>
  </p:cSld>
  <p:clrMapOvr>
    <a:masterClrMapping/>
  </p:clrMapOvr>
  <p:transition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26FFBEB-32D3-4857-A174-86F05FB326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003784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C1340-125C-4F6D-9E70-4DAAF40C459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56365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00F8580-FB29-4253-88F9-CC49D91541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659776"/>
      </p:ext>
    </p:extLst>
  </p:cSld>
  <p:clrMapOvr>
    <a:masterClrMapping/>
  </p:clrMapOvr>
  <p:transition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AD504DD-37B2-475F-A022-06A200CFD8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998070"/>
      </p:ext>
    </p:extLst>
  </p:cSld>
  <p:clrMapOvr>
    <a:masterClrMapping/>
  </p:clrMapOvr>
  <p:transition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20D6D4E-6B4D-4BC2-8144-33E0A70553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194977"/>
      </p:ext>
    </p:extLst>
  </p:cSld>
  <p:clrMapOvr>
    <a:masterClrMapping/>
  </p:clrMapOvr>
  <p:transition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9A7EBF6-C3A2-4BF7-BDC2-2E29A13CD637}" type="datetimeFigureOut">
              <a:rPr lang="en-US"/>
              <a:pPr>
                <a:defRPr/>
              </a:pPr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EFC1E77-3B8B-4D60-9C90-A00E2B1518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8564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04BE943-DC57-4509-91D8-BF5C59DD932E}" type="datetimeFigureOut">
              <a:rPr lang="en-US"/>
              <a:pPr>
                <a:defRPr/>
              </a:pPr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C9BEA42-FAF2-4529-8B7E-8E466FBDF7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8297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7FE76F7-5FBA-4B96-9861-C2F36D65D84E}" type="datetimeFigureOut">
              <a:rPr lang="en-US"/>
              <a:pPr>
                <a:defRPr/>
              </a:pPr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EA5A3D2-1559-4969-87BD-AEBA2B4DBC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5620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4A42413-9109-4957-8C13-E19FD35AB613}" type="datetimeFigureOut">
              <a:rPr lang="en-US"/>
              <a:pPr>
                <a:defRPr/>
              </a:pPr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89EE8BC-C846-4794-AE05-B522376636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55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0E53F61-D0CB-412D-8CC9-49722E8463AA}" type="datetimeFigureOut">
              <a:rPr lang="en-US"/>
              <a:pPr>
                <a:defRPr/>
              </a:pPr>
              <a:t>2/3/2020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309E72A-2E18-4D95-9484-38F6AB253A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0403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CE7CFDF-48C3-4F3A-9330-31B0D7F783F3}" type="datetimeFigureOut">
              <a:rPr lang="en-US"/>
              <a:pPr>
                <a:defRPr/>
              </a:pPr>
              <a:t>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892EE9E-362F-4D0C-A745-F1645EC1C1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1260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EF579C9-0A2D-4444-BF2C-648B14BB9F58}" type="datetimeFigureOut">
              <a:rPr lang="en-US"/>
              <a:pPr>
                <a:defRPr/>
              </a:pPr>
              <a:t>2/3/2020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AB9EC3A-60C5-47A3-8E46-E2BE6D7290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340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A3107-CAA1-4703-92C9-297C73EF73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71233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7351A62-EBCE-4BE4-89AC-6D223B7C675C}" type="datetimeFigureOut">
              <a:rPr lang="en-US"/>
              <a:pPr>
                <a:defRPr/>
              </a:pPr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AEA4B7B-FC5B-4ADA-8D4E-D7159BD7AD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7111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0B63B6D-C1EF-47EF-96AD-FC7BD6010389}" type="datetimeFigureOut">
              <a:rPr lang="en-US"/>
              <a:pPr>
                <a:defRPr/>
              </a:pPr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0F8DAAB-8819-43B8-BF54-C4FE620332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0168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708187D-36A9-4A88-A112-B33CC7DCD619}" type="datetimeFigureOut">
              <a:rPr lang="en-US"/>
              <a:pPr>
                <a:defRPr/>
              </a:pPr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F8D5AE8-09DA-4C94-84EE-1733AF65A9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9789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A818C08-D606-48BE-88A9-CA6475D9662E}" type="datetimeFigureOut">
              <a:rPr lang="en-US"/>
              <a:pPr>
                <a:defRPr/>
              </a:pPr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1A4C857-4FB3-4FCE-A5C3-EFC91BD715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2969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2199B-C3A6-4477-88B9-99D5B22A495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48952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0033E-C4BB-4886-8EBA-85484A738A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57861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94346-D297-4A56-B08E-ADC37C34585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75150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F3BB4-BE8D-4311-BFD5-45A95611D85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44970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120E6-61B7-498D-B075-69CCEE03348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63469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55DF6-528B-4009-8D04-0D0320A2BA6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3798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86722-90CC-4579-89BC-11249FBCC48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8227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07E14-6B7D-4CAF-9851-94CF6ABF625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16111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AEC6F-ABE3-4052-8201-804D34AB87B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77267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2F74D-0F64-48D9-8D73-B6E455BA7E3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02020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05344-95F7-479C-A75C-693E2534D84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51920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79E43-56BF-444F-A52E-2D92F926EFB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73184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651FF-40E1-4713-BE8A-C72CB40B1CE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6579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57D0-A044-4976-A307-CFB08D9C7AB6}" type="datetime1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Point system as follows: Pest ranked #1 rewarded 3 points, pest ranked #2 awarded 2 points, &amp; pest ranked #3 awarded 1 points....Eaxmple: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EBE8-1C67-490C-8537-7B50BD305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182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5F978-5CC3-4E29-8C60-4FB729FB35F1}" type="datetime1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Point system as follows: Pest ranked #1 rewarded 3 points, pest ranked #2 awarded 2 points, &amp; pest ranked #3 awarded 1 points....Eaxmple: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EBE8-1C67-490C-8537-7B50BD305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526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2CDE-19AB-465A-A8CF-726E5AA28682}" type="datetime1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Point system as follows: Pest ranked #1 rewarded 3 points, pest ranked #2 awarded 2 points, &amp; pest ranked #3 awarded 1 points....Eaxmple: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EBE8-1C67-490C-8537-7B50BD305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549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4C05-B1E6-4763-806C-6B701FDCA08E}" type="datetime1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Point system as follows: Pest ranked #1 rewarded 3 points, pest ranked #2 awarded 2 points, &amp; pest ranked #3 awarded 1 points....Eaxmple: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EBE8-1C67-490C-8537-7B50BD305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5A6C0-EDB8-4618-AD8F-86F4321FDC4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00680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D5BB-DB0C-4806-8688-E440BB0FE862}" type="datetime1">
              <a:rPr lang="en-US" smtClean="0"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Point system as follows: Pest ranked #1 rewarded 3 points, pest ranked #2 awarded 2 points, &amp; pest ranked #3 awarded 1 points....Eaxmple: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EBE8-1C67-490C-8537-7B50BD305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102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A11E-4C65-4CA8-BCB9-8ACF99DD8C32}" type="datetime1">
              <a:rPr lang="en-US" smtClean="0"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Point system as follows: Pest ranked #1 rewarded 3 points, pest ranked #2 awarded 2 points, &amp; pest ranked #3 awarded 1 points....Eaxmple: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EBE8-1C67-490C-8537-7B50BD305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031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C65B4-F009-41C3-8DF6-3404ECDD46B5}" type="datetime1">
              <a:rPr lang="en-US" smtClean="0"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Point system as follows: Pest ranked #1 rewarded 3 points, pest ranked #2 awarded 2 points, &amp; pest ranked #3 awarded 1 points....Eaxmple: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EBE8-1C67-490C-8537-7B50BD305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987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C7F77-1CB7-4688-B23F-65815494786E}" type="datetime1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Point system as follows: Pest ranked #1 rewarded 3 points, pest ranked #2 awarded 2 points, &amp; pest ranked #3 awarded 1 points....Eaxmple: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EBE8-1C67-490C-8537-7B50BD305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625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E225-70AD-4636-A465-18D1FF89B110}" type="datetime1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Point system as follows: Pest ranked #1 rewarded 3 points, pest ranked #2 awarded 2 points, &amp; pest ranked #3 awarded 1 points....Eaxmple: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EBE8-1C67-490C-8537-7B50BD305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563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EFB92-B2E5-49B6-9D5B-7A87F3F2EC53}" type="datetime1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Point system as follows: Pest ranked #1 rewarded 3 points, pest ranked #2 awarded 2 points, &amp; pest ranked #3 awarded 1 points....Eaxmple: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EBE8-1C67-490C-8537-7B50BD305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441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F5AA-910B-4876-BA03-52EEB8C35572}" type="datetime1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Point system as follows: Pest ranked #1 rewarded 3 points, pest ranked #2 awarded 2 points, &amp; pest ranked #3 awarded 1 points....Eaxmple: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EBE8-1C67-490C-8537-7B50BD305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39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494949"/>
            </a:gs>
            <a:gs pos="100000">
              <a:srgbClr val="3333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cs typeface="Arial" charset="0"/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cs typeface="Arial" charset="0"/>
            </a:endParaRP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0D1E22-1C8E-4069-B46B-4744D4DEDEEF}" type="slidenum">
              <a:rPr lang="en-US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11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3333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cs typeface="Arial" charset="0"/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cs typeface="Arial" charset="0"/>
            </a:endParaRP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8F1C5F-D442-4B97-A881-F01A731A8B4D}" type="slidenum">
              <a:rPr lang="en-US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92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3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33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33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AE0B52-8297-48AD-B39D-59BC61BD567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05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Ø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494949"/>
            </a:gs>
            <a:gs pos="100000">
              <a:srgbClr val="3333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dirty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dirty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4C5E1E-66FF-4560-8FA6-59B26DDC831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631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3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33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33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AE0B52-8297-48AD-B39D-59BC61BD567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79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Ø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0F718C8-0D72-4820-BEA6-82753F14487F}" type="datetimeFigureOut">
              <a:rPr lang="en-US"/>
              <a:pPr>
                <a:defRPr/>
              </a:pPr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81B1597-EBE3-44BC-9EA6-516CCDFA26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43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3333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cs typeface="Arial" charset="0"/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cs typeface="Arial" charset="0"/>
            </a:endParaRP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8F1C5F-D442-4B97-A881-F01A731A8B4D}" type="slidenum">
              <a:rPr lang="en-US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95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2E04F-52B2-4FE5-BB2A-96AE1A22B024}" type="datetime1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Point system as follows: Pest ranked #1 rewarded 3 points, pest ranked #2 awarded 2 points, &amp; pest ranked #3 awarded 1 points....Eaxmple: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3EBE8-1C67-490C-8537-7B50BD305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527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jpeg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jpeg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8.jpeg"/><Relationship Id="rId4" Type="http://schemas.openxmlformats.org/officeDocument/2006/relationships/hyperlink" Target="http://www.bellinc.net/images/DSCF0007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png"/><Relationship Id="rId5" Type="http://schemas.openxmlformats.org/officeDocument/2006/relationships/image" Target="../media/image29.emf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5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FFFF00"/>
                </a:solidFill>
                <a:latin typeface="Arial"/>
              </a:rPr>
              <a:t>Cotton Weed Management - 2020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746802"/>
            <a:ext cx="8839200" cy="5927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Herbicide updates </a:t>
            </a:r>
            <a:r>
              <a:rPr kumimoji="0" lang="en-US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(</a:t>
            </a:r>
            <a:r>
              <a:rPr kumimoji="0" lang="en-US" sz="3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Dicamba</a:t>
            </a:r>
            <a:r>
              <a:rPr lang="en-US" sz="3000" b="1" i="1" dirty="0" smtClean="0">
                <a:solidFill>
                  <a:srgbClr val="000000"/>
                </a:solidFill>
                <a:latin typeface="Arial"/>
              </a:rPr>
              <a:t>, Valor, </a:t>
            </a:r>
            <a:r>
              <a:rPr lang="en-US" sz="3000" b="1" i="1" dirty="0" err="1" smtClean="0">
                <a:solidFill>
                  <a:srgbClr val="000000"/>
                </a:solidFill>
                <a:latin typeface="Arial"/>
              </a:rPr>
              <a:t>Tavium</a:t>
            </a:r>
            <a:r>
              <a:rPr lang="en-US" sz="3000" b="1" i="1" dirty="0" smtClean="0">
                <a:solidFill>
                  <a:srgbClr val="000000"/>
                </a:solidFill>
                <a:latin typeface="Arial"/>
              </a:rPr>
              <a:t>)</a:t>
            </a:r>
            <a:endParaRPr kumimoji="0" lang="en-US" sz="3000" b="1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3000" b="1" dirty="0" smtClean="0">
                <a:solidFill>
                  <a:srgbClr val="000000"/>
                </a:solidFill>
                <a:latin typeface="Arial"/>
              </a:rPr>
              <a:t> Weed management program</a:t>
            </a:r>
          </a:p>
          <a:p>
            <a:pPr marL="342900" marR="0" lvl="0" indent="-34290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3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Arial"/>
              </a:rPr>
              <a:t>Plant bugs</a:t>
            </a:r>
          </a:p>
          <a:p>
            <a:pPr marL="342900" marR="0" lvl="0" indent="-34290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Grass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control</a:t>
            </a:r>
          </a:p>
          <a:p>
            <a:pPr marL="342900" marR="0" lvl="0" indent="-34290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30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Arial"/>
              </a:rPr>
              <a:t>Spiderwort control</a:t>
            </a:r>
          </a:p>
          <a:p>
            <a:pPr marL="342900" marR="0" lvl="0" indent="-34290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PPO resistance update</a:t>
            </a:r>
          </a:p>
          <a:p>
            <a:pPr marL="342900" marR="0" lvl="0" indent="-34290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3000" b="1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000" b="1" baseline="0" dirty="0" smtClean="0">
                <a:solidFill>
                  <a:srgbClr val="000000"/>
                </a:solidFill>
                <a:latin typeface="Arial"/>
              </a:rPr>
              <a:t>Glyphosate…is it safe for us to use?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2" descr="D:\Photo's\Culpepper Farm\farm 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2590800"/>
            <a:ext cx="4197156" cy="225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6222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2"/>
          <p:cNvSpPr txBox="1">
            <a:spLocks noChangeArrowheads="1"/>
          </p:cNvSpPr>
          <p:nvPr/>
        </p:nvSpPr>
        <p:spPr bwMode="auto">
          <a:xfrm>
            <a:off x="0" y="36514"/>
            <a:ext cx="91440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8892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8892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</a:tabLst>
              <a:defRPr/>
            </a:pPr>
            <a:r>
              <a:rPr kumimoji="0" lang="en-US" alt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Cotton Management Program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87395" name="TextBox 23"/>
          <p:cNvSpPr txBox="1">
            <a:spLocks noChangeArrowheads="1"/>
          </p:cNvSpPr>
          <p:nvPr/>
        </p:nvSpPr>
        <p:spPr bwMode="auto">
          <a:xfrm>
            <a:off x="152400" y="962779"/>
            <a:ext cx="8839200" cy="250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marR="0" lvl="0" indent="-514350" algn="l" defTabSz="914400" rtl="0" eaLnBrk="1" fontAlgn="base" latinLnBrk="0" hangingPunct="1">
              <a:lnSpc>
                <a:spcPts val="4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Pigweed free at planting</a:t>
            </a:r>
            <a:endParaRPr kumimoji="0" lang="en-US" altLang="en-US" sz="3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ts val="4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Two effective residual herbicides PRE</a:t>
            </a:r>
          </a:p>
          <a:p>
            <a:pPr marL="514350" marR="0" lvl="0" indent="-514350" algn="l" defTabSz="914400" rtl="0" eaLnBrk="1" fontAlgn="base" latinLnBrk="0" hangingPunct="1">
              <a:lnSpc>
                <a:spcPts val="4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Sequential POST applications</a:t>
            </a:r>
          </a:p>
          <a:p>
            <a:pPr marL="514350" marR="0" lvl="0" indent="-514350" algn="l" defTabSz="914400" rtl="0" eaLnBrk="1" fontAlgn="base" latinLnBrk="0" hangingPunct="1">
              <a:lnSpc>
                <a:spcPts val="4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Layby with directed/hooded </a:t>
            </a:r>
            <a:r>
              <a:rPr kumimoji="0" lang="en-US" altLang="en-US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applic</a:t>
            </a:r>
            <a:endParaRPr kumimoji="0" lang="en-US" altLang="en-US" sz="35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523999" y="3686174"/>
            <a:ext cx="5334000" cy="300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8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1371600"/>
            <a:ext cx="4358640" cy="396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9912" y="1371600"/>
            <a:ext cx="4437888" cy="3962400"/>
          </a:xfrm>
          <a:prstGeom prst="rect">
            <a:avLst/>
          </a:prstGeom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0" y="0"/>
            <a:ext cx="9125856" cy="113877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Killing emerged weeds immediately prior to planting vs immediately after planting.</a:t>
            </a:r>
            <a:endParaRPr kumimoji="0" lang="en-US" altLang="en-US" sz="3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3340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Roundup applied 4 hours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before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planting.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5334000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Roundup applied 1 hour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after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planting.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299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8892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8892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</a:tabLst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Cotton Management Program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87395" name="TextBox 23"/>
          <p:cNvSpPr txBox="1">
            <a:spLocks noChangeArrowheads="1"/>
          </p:cNvSpPr>
          <p:nvPr/>
        </p:nvSpPr>
        <p:spPr bwMode="auto">
          <a:xfrm>
            <a:off x="228600" y="1001951"/>
            <a:ext cx="8839200" cy="250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marR="0" lvl="0" indent="-514350" algn="l" defTabSz="914400" rtl="0" eaLnBrk="1" fontAlgn="base" latinLnBrk="0" hangingPunct="1">
              <a:lnSpc>
                <a:spcPts val="4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Pigweed free at planting</a:t>
            </a:r>
            <a:endParaRPr kumimoji="0" lang="en-US" altLang="en-US" sz="3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ts val="4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Two effective residual herbicides PRE</a:t>
            </a:r>
          </a:p>
          <a:p>
            <a:pPr marL="514350" marR="0" lvl="0" indent="-514350" algn="l" defTabSz="914400" rtl="0" eaLnBrk="1" fontAlgn="base" latinLnBrk="0" hangingPunct="1">
              <a:lnSpc>
                <a:spcPts val="4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Sequential POST applications</a:t>
            </a:r>
          </a:p>
          <a:p>
            <a:pPr marL="514350" marR="0" lvl="0" indent="-514350" algn="l" defTabSz="914400" rtl="0" eaLnBrk="1" fontAlgn="base" latinLnBrk="0" hangingPunct="1">
              <a:lnSpc>
                <a:spcPts val="4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Layby with directed/hooded </a:t>
            </a:r>
            <a:r>
              <a:rPr kumimoji="0" lang="en-US" altLang="en-US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applic</a:t>
            </a:r>
            <a:endParaRPr kumimoji="0" lang="en-US" altLang="en-US" sz="35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925751"/>
            <a:ext cx="9144000" cy="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0" name="Picture 9" descr="D:\Photo's\2016 Photos\July 1\129___05\IMG_694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6886" y="36576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45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015188"/>
              </p:ext>
            </p:extLst>
          </p:nvPr>
        </p:nvGraphicFramePr>
        <p:xfrm>
          <a:off x="0" y="1262975"/>
          <a:ext cx="9144000" cy="3601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6" name="Chart" r:id="rId3" imgW="8229600" imgH="5848470" progId="MSGraph.Chart.8">
                  <p:embed followColorScheme="full"/>
                </p:oleObj>
              </mc:Choice>
              <mc:Fallback>
                <p:oleObj name="Chart" r:id="rId3" imgW="8229600" imgH="584847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62975"/>
                        <a:ext cx="9144000" cy="36013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9" name="Text Box 6"/>
          <p:cNvSpPr txBox="1">
            <a:spLocks noChangeArrowheads="1"/>
          </p:cNvSpPr>
          <p:nvPr/>
        </p:nvSpPr>
        <p:spPr bwMode="auto">
          <a:xfrm>
            <a:off x="304800" y="4844375"/>
            <a:ext cx="1562100" cy="62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FFFF"/>
                </a:solidFill>
                <a:latin typeface="Arial" charset="0"/>
              </a:rPr>
              <a:t>Reflex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 smtClean="0">
                <a:solidFill>
                  <a:srgbClr val="FFFFFF"/>
                </a:solidFill>
                <a:latin typeface="Arial" charset="0"/>
              </a:rPr>
              <a:t>16 </a:t>
            </a:r>
            <a:r>
              <a:rPr lang="en-US" altLang="en-US" sz="2000" b="1" dirty="0">
                <a:solidFill>
                  <a:srgbClr val="FFFFFF"/>
                </a:solidFill>
                <a:latin typeface="Arial" charset="0"/>
              </a:rPr>
              <a:t>oz</a:t>
            </a:r>
          </a:p>
        </p:txBody>
      </p:sp>
      <p:sp>
        <p:nvSpPr>
          <p:cNvPr id="72711" name="Text Box 6"/>
          <p:cNvSpPr txBox="1">
            <a:spLocks noChangeArrowheads="1"/>
          </p:cNvSpPr>
          <p:nvPr/>
        </p:nvSpPr>
        <p:spPr bwMode="auto">
          <a:xfrm>
            <a:off x="1695450" y="4844375"/>
            <a:ext cx="1562100" cy="62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FFFF"/>
                </a:solidFill>
                <a:latin typeface="Arial" charset="0"/>
              </a:rPr>
              <a:t>Direx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FFFF"/>
                </a:solidFill>
                <a:latin typeface="Arial" charset="0"/>
              </a:rPr>
              <a:t>16 oz</a:t>
            </a:r>
          </a:p>
        </p:txBody>
      </p:sp>
      <p:sp>
        <p:nvSpPr>
          <p:cNvPr id="72712" name="Text Box 6"/>
          <p:cNvSpPr txBox="1">
            <a:spLocks noChangeArrowheads="1"/>
          </p:cNvSpPr>
          <p:nvPr/>
        </p:nvSpPr>
        <p:spPr bwMode="auto">
          <a:xfrm>
            <a:off x="3105150" y="4844375"/>
            <a:ext cx="1562100" cy="62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FFFF"/>
                </a:solidFill>
                <a:latin typeface="Arial" charset="0"/>
              </a:rPr>
              <a:t>Warrant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FFFF"/>
                </a:solidFill>
                <a:latin typeface="Arial" charset="0"/>
              </a:rPr>
              <a:t>48 oz</a:t>
            </a:r>
          </a:p>
        </p:txBody>
      </p:sp>
      <p:sp>
        <p:nvSpPr>
          <p:cNvPr id="72714" name="Text Box 6"/>
          <p:cNvSpPr txBox="1">
            <a:spLocks noChangeArrowheads="1"/>
          </p:cNvSpPr>
          <p:nvPr/>
        </p:nvSpPr>
        <p:spPr bwMode="auto">
          <a:xfrm>
            <a:off x="4495799" y="4898489"/>
            <a:ext cx="1743075" cy="125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ts val="8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 smtClean="0">
                <a:solidFill>
                  <a:srgbClr val="FFFFFF"/>
                </a:solidFill>
                <a:latin typeface="Arial" charset="0"/>
              </a:rPr>
              <a:t>Reflex </a:t>
            </a:r>
          </a:p>
          <a:p>
            <a:pPr algn="ctr" eaLnBrk="1" hangingPunct="1">
              <a:lnSpc>
                <a:spcPts val="8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 smtClean="0">
                <a:solidFill>
                  <a:srgbClr val="FFFFFF"/>
                </a:solidFill>
                <a:latin typeface="Arial" charset="0"/>
              </a:rPr>
              <a:t>12 oz</a:t>
            </a:r>
            <a:endParaRPr lang="en-US" altLang="en-US" sz="2000" b="1" dirty="0">
              <a:solidFill>
                <a:srgbClr val="FFFFFF"/>
              </a:solidFill>
              <a:latin typeface="Arial" charset="0"/>
            </a:endParaRPr>
          </a:p>
          <a:p>
            <a:pPr algn="ctr" eaLnBrk="1" hangingPunct="1">
              <a:lnSpc>
                <a:spcPts val="8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FFFF"/>
                </a:solidFill>
                <a:latin typeface="Arial" charset="0"/>
              </a:rPr>
              <a:t>+</a:t>
            </a:r>
          </a:p>
          <a:p>
            <a:pPr algn="ctr" eaLnBrk="1" hangingPunct="1">
              <a:lnSpc>
                <a:spcPts val="8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 smtClean="0">
                <a:solidFill>
                  <a:srgbClr val="FFFFFF"/>
                </a:solidFill>
                <a:latin typeface="Arial" charset="0"/>
              </a:rPr>
              <a:t>Direx </a:t>
            </a:r>
          </a:p>
          <a:p>
            <a:pPr algn="ctr" eaLnBrk="1" hangingPunct="1">
              <a:lnSpc>
                <a:spcPts val="8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 smtClean="0">
                <a:solidFill>
                  <a:srgbClr val="FFFFFF"/>
                </a:solidFill>
                <a:latin typeface="Arial" charset="0"/>
              </a:rPr>
              <a:t>12 oz</a:t>
            </a:r>
            <a:endParaRPr lang="en-US" altLang="en-US" sz="2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2715" name="Text Box 6"/>
          <p:cNvSpPr txBox="1">
            <a:spLocks noChangeArrowheads="1"/>
          </p:cNvSpPr>
          <p:nvPr/>
        </p:nvSpPr>
        <p:spPr bwMode="auto">
          <a:xfrm>
            <a:off x="5791200" y="4920575"/>
            <a:ext cx="1885950" cy="125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ts val="8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 dirty="0" smtClean="0">
                <a:solidFill>
                  <a:srgbClr val="FFFFFF"/>
                </a:solidFill>
                <a:latin typeface="Arial" charset="0"/>
              </a:rPr>
              <a:t>Reflex</a:t>
            </a:r>
          </a:p>
          <a:p>
            <a:pPr algn="ctr" eaLnBrk="1" hangingPunct="1">
              <a:lnSpc>
                <a:spcPts val="8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 dirty="0" smtClean="0">
                <a:solidFill>
                  <a:srgbClr val="FFFFFF"/>
                </a:solidFill>
                <a:latin typeface="Arial" charset="0"/>
              </a:rPr>
              <a:t>12 oz</a:t>
            </a:r>
            <a:endParaRPr lang="en-US" altLang="en-US" sz="2100" b="1" dirty="0">
              <a:solidFill>
                <a:srgbClr val="FFFFFF"/>
              </a:solidFill>
              <a:latin typeface="Arial" charset="0"/>
            </a:endParaRPr>
          </a:p>
          <a:p>
            <a:pPr algn="ctr" eaLnBrk="1" hangingPunct="1">
              <a:lnSpc>
                <a:spcPts val="8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solidFill>
                  <a:srgbClr val="FFFFFF"/>
                </a:solidFill>
                <a:latin typeface="Arial" charset="0"/>
              </a:rPr>
              <a:t>+</a:t>
            </a:r>
          </a:p>
          <a:p>
            <a:pPr algn="ctr" eaLnBrk="1" hangingPunct="1">
              <a:lnSpc>
                <a:spcPts val="8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 dirty="0" smtClean="0">
                <a:solidFill>
                  <a:srgbClr val="FFFFFF"/>
                </a:solidFill>
                <a:latin typeface="Arial" charset="0"/>
              </a:rPr>
              <a:t>Warrant</a:t>
            </a:r>
          </a:p>
          <a:p>
            <a:pPr algn="ctr" eaLnBrk="1" hangingPunct="1">
              <a:lnSpc>
                <a:spcPts val="8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 dirty="0" smtClean="0">
                <a:solidFill>
                  <a:srgbClr val="FFFFFF"/>
                </a:solidFill>
                <a:latin typeface="Arial" charset="0"/>
              </a:rPr>
              <a:t>32 oz</a:t>
            </a:r>
            <a:endParaRPr lang="en-US" altLang="en-US" sz="21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2716" name="Text Box 6"/>
          <p:cNvSpPr txBox="1">
            <a:spLocks noChangeArrowheads="1"/>
          </p:cNvSpPr>
          <p:nvPr/>
        </p:nvSpPr>
        <p:spPr bwMode="auto">
          <a:xfrm>
            <a:off x="7372350" y="4920575"/>
            <a:ext cx="1562100" cy="125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ts val="8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 dirty="0" smtClean="0">
                <a:solidFill>
                  <a:srgbClr val="FFFFFF"/>
                </a:solidFill>
                <a:latin typeface="Arial" charset="0"/>
              </a:rPr>
              <a:t>Direx</a:t>
            </a:r>
            <a:endParaRPr lang="en-US" altLang="en-US" sz="2100" b="1" dirty="0">
              <a:solidFill>
                <a:srgbClr val="FFFFFF"/>
              </a:solidFill>
              <a:latin typeface="Arial" charset="0"/>
            </a:endParaRPr>
          </a:p>
          <a:p>
            <a:pPr algn="ctr" eaLnBrk="1" hangingPunct="1">
              <a:lnSpc>
                <a:spcPts val="8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 dirty="0" smtClean="0">
                <a:solidFill>
                  <a:srgbClr val="FFFFFF"/>
                </a:solidFill>
                <a:latin typeface="Arial" charset="0"/>
              </a:rPr>
              <a:t>12 oz</a:t>
            </a:r>
            <a:endParaRPr lang="en-US" altLang="en-US" sz="2100" b="1" dirty="0">
              <a:solidFill>
                <a:srgbClr val="FFFFFF"/>
              </a:solidFill>
              <a:latin typeface="Arial" charset="0"/>
            </a:endParaRPr>
          </a:p>
          <a:p>
            <a:pPr algn="ctr" eaLnBrk="1" hangingPunct="1">
              <a:lnSpc>
                <a:spcPts val="8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 dirty="0">
                <a:solidFill>
                  <a:srgbClr val="FFFFFF"/>
                </a:solidFill>
                <a:latin typeface="Arial" charset="0"/>
              </a:rPr>
              <a:t>+</a:t>
            </a:r>
          </a:p>
          <a:p>
            <a:pPr algn="ctr" eaLnBrk="1" hangingPunct="1">
              <a:lnSpc>
                <a:spcPts val="8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 dirty="0" smtClean="0">
                <a:solidFill>
                  <a:srgbClr val="FFFFFF"/>
                </a:solidFill>
                <a:latin typeface="Arial" charset="0"/>
              </a:rPr>
              <a:t>Warrant</a:t>
            </a:r>
          </a:p>
          <a:p>
            <a:pPr algn="ctr" eaLnBrk="1" hangingPunct="1">
              <a:lnSpc>
                <a:spcPts val="800"/>
              </a:lnSpc>
              <a:spcBef>
                <a:spcPct val="50000"/>
              </a:spcBef>
              <a:buFontTx/>
              <a:buNone/>
            </a:pPr>
            <a:r>
              <a:rPr lang="en-US" altLang="en-US" sz="2100" b="1" dirty="0" smtClean="0">
                <a:solidFill>
                  <a:srgbClr val="FFFFFF"/>
                </a:solidFill>
                <a:latin typeface="Arial" charset="0"/>
              </a:rPr>
              <a:t>40 oz</a:t>
            </a:r>
            <a:endParaRPr lang="en-US" altLang="en-US" sz="21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2717" name="TextBox 2"/>
          <p:cNvSpPr txBox="1">
            <a:spLocks noChangeArrowheads="1"/>
          </p:cNvSpPr>
          <p:nvPr/>
        </p:nvSpPr>
        <p:spPr bwMode="auto">
          <a:xfrm>
            <a:off x="571500" y="2482175"/>
            <a:ext cx="114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00"/>
                </a:solidFill>
                <a:latin typeface="Arial" charset="0"/>
              </a:rPr>
              <a:t>39,650 bc</a:t>
            </a:r>
            <a:endParaRPr lang="en-US" altLang="en-US" sz="2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2718" name="TextBox 2"/>
          <p:cNvSpPr txBox="1">
            <a:spLocks noChangeArrowheads="1"/>
          </p:cNvSpPr>
          <p:nvPr/>
        </p:nvSpPr>
        <p:spPr bwMode="auto">
          <a:xfrm>
            <a:off x="2057400" y="3244175"/>
            <a:ext cx="10763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00"/>
                </a:solidFill>
                <a:latin typeface="Arial" charset="0"/>
              </a:rPr>
              <a:t>26,840 c</a:t>
            </a:r>
            <a:endParaRPr lang="en-US" altLang="en-US" sz="2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2719" name="TextBox 2"/>
          <p:cNvSpPr txBox="1">
            <a:spLocks noChangeArrowheads="1"/>
          </p:cNvSpPr>
          <p:nvPr/>
        </p:nvSpPr>
        <p:spPr bwMode="auto">
          <a:xfrm>
            <a:off x="3429000" y="1638278"/>
            <a:ext cx="10763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00"/>
                </a:solidFill>
                <a:latin typeface="Arial" charset="0"/>
              </a:rPr>
              <a:t>55,510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00"/>
                </a:solidFill>
                <a:latin typeface="Arial" charset="0"/>
              </a:rPr>
              <a:t>ab</a:t>
            </a:r>
            <a:endParaRPr lang="en-US" altLang="en-US" sz="2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2720" name="TextBox 2"/>
          <p:cNvSpPr txBox="1">
            <a:spLocks noChangeArrowheads="1"/>
          </p:cNvSpPr>
          <p:nvPr/>
        </p:nvSpPr>
        <p:spPr bwMode="auto">
          <a:xfrm>
            <a:off x="4867275" y="4006175"/>
            <a:ext cx="1076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00"/>
                </a:solidFill>
                <a:latin typeface="Arial" charset="0"/>
              </a:rPr>
              <a:t>4270 c</a:t>
            </a:r>
            <a:endParaRPr lang="en-US" altLang="en-US" sz="2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2721" name="TextBox 2"/>
          <p:cNvSpPr txBox="1">
            <a:spLocks noChangeArrowheads="1"/>
          </p:cNvSpPr>
          <p:nvPr/>
        </p:nvSpPr>
        <p:spPr bwMode="auto">
          <a:xfrm>
            <a:off x="6238875" y="4082375"/>
            <a:ext cx="1076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00"/>
                </a:solidFill>
                <a:latin typeface="Arial" charset="0"/>
              </a:rPr>
              <a:t>2440 c</a:t>
            </a:r>
            <a:endParaRPr lang="en-US" altLang="en-US" sz="2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2722" name="TextBox 2"/>
          <p:cNvSpPr txBox="1">
            <a:spLocks noChangeArrowheads="1"/>
          </p:cNvSpPr>
          <p:nvPr/>
        </p:nvSpPr>
        <p:spPr bwMode="auto">
          <a:xfrm>
            <a:off x="7620000" y="3929975"/>
            <a:ext cx="1076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00"/>
                </a:solidFill>
                <a:latin typeface="Arial" charset="0"/>
              </a:rPr>
              <a:t>4575 c</a:t>
            </a:r>
            <a:endParaRPr lang="en-US" altLang="en-US" sz="2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-24213" y="6477000"/>
            <a:ext cx="91682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 smtClean="0">
                <a:solidFill>
                  <a:srgbClr val="FFFFFF"/>
                </a:solidFill>
                <a:latin typeface="Arial" charset="0"/>
              </a:rPr>
              <a:t>The non-treated control consisted of 1,464,000 </a:t>
            </a:r>
            <a:r>
              <a:rPr lang="en-US" altLang="en-US" sz="1600" b="1" dirty="0">
                <a:solidFill>
                  <a:srgbClr val="FFFFFF"/>
                </a:solidFill>
                <a:latin typeface="Arial" charset="0"/>
              </a:rPr>
              <a:t>per acre; LSD 21 K; 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-24213" y="6477000"/>
            <a:ext cx="914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693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100" b="1" dirty="0" smtClean="0">
                <a:solidFill>
                  <a:srgbClr val="FFFFFF"/>
                </a:solidFill>
                <a:latin typeface="Arial" charset="0"/>
              </a:rPr>
              <a:t>Number of emerged Palmer amaranth/A at 21 d.</a:t>
            </a:r>
            <a:endParaRPr lang="en-US" altLang="en-US" sz="31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2" name="Picture 21" descr="D:\Photo's\2016 Photos\July 1\129___05\IMG_694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3893" y="722947"/>
            <a:ext cx="3605894" cy="2704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46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536105"/>
              </p:ext>
            </p:extLst>
          </p:nvPr>
        </p:nvGraphicFramePr>
        <p:xfrm>
          <a:off x="0" y="1616133"/>
          <a:ext cx="9144000" cy="3601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8" name="Chart" r:id="rId3" imgW="8229600" imgH="5848282" progId="MSGraph.Chart.8">
                  <p:embed followColorScheme="full"/>
                </p:oleObj>
              </mc:Choice>
              <mc:Fallback>
                <p:oleObj name="Chart" r:id="rId3" imgW="8229600" imgH="5848282" progId="MSGraph.Chart.8">
                  <p:embed followColorScheme="full"/>
                  <p:pic>
                    <p:nvPicPr>
                      <p:cNvPr id="7270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16133"/>
                        <a:ext cx="9144000" cy="36013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9" name="Text Box 6"/>
          <p:cNvSpPr txBox="1">
            <a:spLocks noChangeArrowheads="1"/>
          </p:cNvSpPr>
          <p:nvPr/>
        </p:nvSpPr>
        <p:spPr bwMode="auto">
          <a:xfrm>
            <a:off x="723900" y="5217518"/>
            <a:ext cx="18288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 smtClean="0">
                <a:solidFill>
                  <a:srgbClr val="FFFFFF"/>
                </a:solidFill>
                <a:latin typeface="Arial" charset="0"/>
              </a:rPr>
              <a:t>Conventional</a:t>
            </a:r>
            <a:endParaRPr lang="en-US" altLang="en-US" sz="2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2717" name="TextBox 2"/>
          <p:cNvSpPr txBox="1">
            <a:spLocks noChangeArrowheads="1"/>
          </p:cNvSpPr>
          <p:nvPr/>
        </p:nvSpPr>
        <p:spPr bwMode="auto">
          <a:xfrm>
            <a:off x="914400" y="2054223"/>
            <a:ext cx="1447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00"/>
                </a:solidFill>
                <a:latin typeface="Arial" charset="0"/>
              </a:rPr>
              <a:t>1,961,175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00"/>
                </a:solidFill>
                <a:latin typeface="Arial" charset="0"/>
              </a:rPr>
              <a:t>A</a:t>
            </a:r>
            <a:endParaRPr lang="en-US" altLang="en-US" sz="2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2718" name="TextBox 2"/>
          <p:cNvSpPr txBox="1">
            <a:spLocks noChangeArrowheads="1"/>
          </p:cNvSpPr>
          <p:nvPr/>
        </p:nvSpPr>
        <p:spPr bwMode="auto">
          <a:xfrm>
            <a:off x="3038475" y="4283073"/>
            <a:ext cx="13049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00"/>
                </a:solidFill>
                <a:latin typeface="Arial" charset="0"/>
              </a:rPr>
              <a:t>480,869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B</a:t>
            </a:r>
          </a:p>
        </p:txBody>
      </p:sp>
      <p:sp>
        <p:nvSpPr>
          <p:cNvPr id="72720" name="TextBox 2"/>
          <p:cNvSpPr txBox="1">
            <a:spLocks noChangeArrowheads="1"/>
          </p:cNvSpPr>
          <p:nvPr/>
        </p:nvSpPr>
        <p:spPr bwMode="auto">
          <a:xfrm>
            <a:off x="5162549" y="4283073"/>
            <a:ext cx="10763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00"/>
                </a:solidFill>
                <a:latin typeface="Arial" charset="0"/>
              </a:rPr>
              <a:t>3717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C</a:t>
            </a:r>
          </a:p>
        </p:txBody>
      </p:sp>
      <p:sp>
        <p:nvSpPr>
          <p:cNvPr id="72722" name="TextBox 2"/>
          <p:cNvSpPr txBox="1">
            <a:spLocks noChangeArrowheads="1"/>
          </p:cNvSpPr>
          <p:nvPr/>
        </p:nvSpPr>
        <p:spPr bwMode="auto">
          <a:xfrm>
            <a:off x="7372350" y="4238878"/>
            <a:ext cx="10763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00"/>
                </a:solidFill>
                <a:latin typeface="Arial" charset="0"/>
              </a:rPr>
              <a:t>1,524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C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-24213" y="6477000"/>
            <a:ext cx="91682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 smtClean="0">
                <a:solidFill>
                  <a:srgbClr val="FFFFFF"/>
                </a:solidFill>
                <a:latin typeface="Arial" charset="0"/>
              </a:rPr>
              <a:t>Reflex 12 </a:t>
            </a:r>
            <a:r>
              <a:rPr lang="en-US" altLang="en-US" sz="1600" b="1" dirty="0" err="1" smtClean="0">
                <a:solidFill>
                  <a:srgbClr val="FFFFFF"/>
                </a:solidFill>
                <a:latin typeface="Arial" charset="0"/>
              </a:rPr>
              <a:t>oz</a:t>
            </a:r>
            <a:r>
              <a:rPr lang="en-US" altLang="en-US" sz="1600" b="1" dirty="0" smtClean="0">
                <a:solidFill>
                  <a:srgbClr val="FFFFFF"/>
                </a:solidFill>
                <a:latin typeface="Arial" charset="0"/>
              </a:rPr>
              <a:t>/A + Warrant 2 </a:t>
            </a:r>
            <a:r>
              <a:rPr lang="en-US" altLang="en-US" sz="1600" b="1" dirty="0" err="1" smtClean="0">
                <a:solidFill>
                  <a:srgbClr val="FFFFFF"/>
                </a:solidFill>
                <a:latin typeface="Arial" charset="0"/>
              </a:rPr>
              <a:t>pt</a:t>
            </a:r>
            <a:r>
              <a:rPr lang="en-US" altLang="en-US" sz="1600" b="1" dirty="0" smtClean="0">
                <a:solidFill>
                  <a:srgbClr val="FFFFFF"/>
                </a:solidFill>
                <a:latin typeface="Arial" charset="0"/>
              </a:rPr>
              <a:t>/A PRE.  4 locations.</a:t>
            </a:r>
            <a:endParaRPr lang="en-US" altLang="en-US" sz="1600" b="1" dirty="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-24213" y="6324600"/>
            <a:ext cx="914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0" y="127337"/>
            <a:ext cx="9144000" cy="53860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900" b="1" dirty="0" smtClean="0">
                <a:solidFill>
                  <a:srgbClr val="FFFFFF"/>
                </a:solidFill>
                <a:latin typeface="Arial" charset="0"/>
              </a:rPr>
              <a:t>Number of emerged Palmer amaranth/A at POST 1.</a:t>
            </a:r>
            <a:endParaRPr lang="en-US" altLang="en-US" sz="29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>
            <a:off x="-12107" y="709489"/>
            <a:ext cx="9144000" cy="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2743200" y="5225830"/>
            <a:ext cx="1828800" cy="28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 smtClean="0">
                <a:solidFill>
                  <a:srgbClr val="FFFFFF"/>
                </a:solidFill>
                <a:latin typeface="Arial" charset="0"/>
              </a:rPr>
              <a:t>Rye Cover</a:t>
            </a:r>
            <a:endParaRPr lang="en-US" altLang="en-US" sz="2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5143500" y="5197533"/>
            <a:ext cx="1828800" cy="96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 smtClean="0">
                <a:solidFill>
                  <a:srgbClr val="FFFFFF"/>
                </a:solidFill>
                <a:latin typeface="Arial" charset="0"/>
              </a:rPr>
              <a:t>Conventional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 smtClean="0">
                <a:solidFill>
                  <a:srgbClr val="FFFFFF"/>
                </a:solidFill>
                <a:latin typeface="Arial" charset="0"/>
              </a:rPr>
              <a:t>+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 smtClean="0">
                <a:solidFill>
                  <a:srgbClr val="FFFFFF"/>
                </a:solidFill>
                <a:latin typeface="Arial" charset="0"/>
              </a:rPr>
              <a:t>PRE</a:t>
            </a:r>
            <a:endParaRPr lang="en-US" altLang="en-US" sz="2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7162800" y="5205845"/>
            <a:ext cx="1828800" cy="96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 smtClean="0">
                <a:solidFill>
                  <a:srgbClr val="FFFFFF"/>
                </a:solidFill>
                <a:latin typeface="Arial" charset="0"/>
              </a:rPr>
              <a:t>Rye Cover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 smtClean="0">
                <a:solidFill>
                  <a:srgbClr val="FFFFFF"/>
                </a:solidFill>
                <a:latin typeface="Arial" charset="0"/>
              </a:rPr>
              <a:t>+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 smtClean="0">
                <a:solidFill>
                  <a:srgbClr val="FFFFFF"/>
                </a:solidFill>
                <a:latin typeface="Arial" charset="0"/>
              </a:rPr>
              <a:t>PRE</a:t>
            </a:r>
            <a:endParaRPr lang="en-US" altLang="en-US" sz="20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26" name="Picture 25" descr="D:\Photo's\2016 Photos\July 1\129___05\IMG_694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3893" y="722947"/>
            <a:ext cx="3605894" cy="2704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13894" y="2296713"/>
            <a:ext cx="3595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If 1 in 1,000,000,000 is resistant you have one on about every 500 acres</a:t>
            </a:r>
            <a:endParaRPr lang="en-U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11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">
            <a:extLst>
              <a:ext uri="{FF2B5EF4-FFF2-40B4-BE49-F238E27FC236}">
                <a16:creationId xmlns:a16="http://schemas.microsoft.com/office/drawing/2014/main" id="{8D891787-DC36-4A2E-A769-F0E71289BA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1553399"/>
            <a:ext cx="6880204" cy="5160152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21771" y="231198"/>
            <a:ext cx="9144000" cy="959081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en-US" sz="4050" b="1" dirty="0" smtClean="0">
                <a:solidFill>
                  <a:prstClr val="white"/>
                </a:solidFill>
                <a:latin typeface="Calibri Light" panose="020F0302020204030204"/>
              </a:rPr>
              <a:t>Weed Management  System Influences Plant Bug Population. </a:t>
            </a:r>
            <a:r>
              <a:rPr lang="en-US" sz="4050" b="1" dirty="0">
                <a:solidFill>
                  <a:prstClr val="white"/>
                </a:solidFill>
                <a:latin typeface="Calibri Light" panose="020F0302020204030204"/>
              </a:rPr>
              <a:t>Ideal, GA.*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84568C6-C64F-41EF-A78B-3EFF7A6F2188}"/>
              </a:ext>
            </a:extLst>
          </p:cNvPr>
          <p:cNvSpPr txBox="1"/>
          <p:nvPr/>
        </p:nvSpPr>
        <p:spPr>
          <a:xfrm>
            <a:off x="4408931" y="1577688"/>
            <a:ext cx="4832824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+mj-lt"/>
              </a:rPr>
              <a:t>Weedy – up to 10X increase in plant bug population</a:t>
            </a:r>
            <a:endParaRPr lang="en-US" sz="2400" b="1" dirty="0">
              <a:solidFill>
                <a:prstClr val="black"/>
              </a:solidFill>
              <a:latin typeface="+mj-lt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197F476-D748-4ECA-8544-6E1B878447E4}"/>
              </a:ext>
            </a:extLst>
          </p:cNvPr>
          <p:cNvCxnSpPr>
            <a:cxnSpLocks/>
          </p:cNvCxnSpPr>
          <p:nvPr/>
        </p:nvCxnSpPr>
        <p:spPr>
          <a:xfrm flipH="1">
            <a:off x="4876800" y="2432974"/>
            <a:ext cx="1143001" cy="170050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30AD0BF-62EA-4B47-9A0F-5D72AABCF89C}"/>
              </a:ext>
            </a:extLst>
          </p:cNvPr>
          <p:cNvSpPr txBox="1"/>
          <p:nvPr/>
        </p:nvSpPr>
        <p:spPr>
          <a:xfrm>
            <a:off x="986971" y="6273657"/>
            <a:ext cx="2230526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400" b="1" dirty="0">
                <a:solidFill>
                  <a:prstClr val="black"/>
                </a:solidFill>
                <a:latin typeface="+mj-lt"/>
              </a:rPr>
              <a:t>Weed-free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AEBF674-8268-415A-9DF6-5943A0C175BE}"/>
              </a:ext>
            </a:extLst>
          </p:cNvPr>
          <p:cNvCxnSpPr>
            <a:cxnSpLocks/>
          </p:cNvCxnSpPr>
          <p:nvPr/>
        </p:nvCxnSpPr>
        <p:spPr>
          <a:xfrm flipV="1">
            <a:off x="2438400" y="5643348"/>
            <a:ext cx="811755" cy="6085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70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82261251"/>
              </p:ext>
            </p:extLst>
          </p:nvPr>
        </p:nvGraphicFramePr>
        <p:xfrm>
          <a:off x="571290" y="1828800"/>
          <a:ext cx="3994844" cy="3370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itle 1"/>
          <p:cNvSpPr txBox="1">
            <a:spLocks/>
          </p:cNvSpPr>
          <p:nvPr/>
        </p:nvSpPr>
        <p:spPr>
          <a:xfrm>
            <a:off x="0" y="76200"/>
            <a:ext cx="9144000" cy="959081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en-US" sz="4050" b="1" dirty="0">
                <a:solidFill>
                  <a:prstClr val="white"/>
                </a:solidFill>
              </a:rPr>
              <a:t>Damaged Terminals vs Weed Management</a:t>
            </a:r>
          </a:p>
          <a:p>
            <a:pPr algn="ctr" defTabSz="685800">
              <a:defRPr/>
            </a:pPr>
            <a:r>
              <a:rPr lang="en-US" sz="4050" b="1" dirty="0">
                <a:solidFill>
                  <a:prstClr val="white"/>
                </a:solidFill>
              </a:rPr>
              <a:t> System. Ideal, </a:t>
            </a:r>
            <a:r>
              <a:rPr lang="en-US" sz="4050" b="1" dirty="0" smtClean="0">
                <a:solidFill>
                  <a:prstClr val="white"/>
                </a:solidFill>
              </a:rPr>
              <a:t>GA.</a:t>
            </a:r>
            <a:endParaRPr lang="en-US" sz="4050" b="1" dirty="0">
              <a:solidFill>
                <a:prstClr val="white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-5866" y="1143000"/>
            <a:ext cx="9144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"/>
          <p:cNvSpPr txBox="1"/>
          <p:nvPr/>
        </p:nvSpPr>
        <p:spPr>
          <a:xfrm>
            <a:off x="412633" y="1828800"/>
            <a:ext cx="346107" cy="334401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sz="1200" b="1" dirty="0">
                <a:solidFill>
                  <a:prstClr val="white"/>
                </a:solidFill>
                <a:latin typeface="Calibri" panose="020F0502020204030204"/>
              </a:rPr>
              <a:t>45</a:t>
            </a:r>
          </a:p>
          <a:p>
            <a:pPr defTabSz="685800">
              <a:defRPr/>
            </a:pPr>
            <a:endParaRPr lang="en-US" sz="1050" b="1" dirty="0">
              <a:solidFill>
                <a:prstClr val="white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en-US" sz="1200" b="1" dirty="0">
                <a:solidFill>
                  <a:prstClr val="white"/>
                </a:solidFill>
                <a:latin typeface="Calibri" panose="020F0502020204030204"/>
              </a:rPr>
              <a:t>40</a:t>
            </a:r>
          </a:p>
          <a:p>
            <a:pPr defTabSz="685800">
              <a:defRPr/>
            </a:pPr>
            <a:endParaRPr lang="en-US" sz="1050" b="1" dirty="0">
              <a:solidFill>
                <a:prstClr val="white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en-US" sz="1200" b="1" dirty="0">
                <a:solidFill>
                  <a:prstClr val="white"/>
                </a:solidFill>
                <a:latin typeface="Calibri" panose="020F0502020204030204"/>
              </a:rPr>
              <a:t>35</a:t>
            </a:r>
          </a:p>
          <a:p>
            <a:pPr defTabSz="685800">
              <a:defRPr/>
            </a:pPr>
            <a:endParaRPr lang="en-US" sz="825" b="1" dirty="0">
              <a:solidFill>
                <a:prstClr val="white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en-US" sz="1200" b="1" dirty="0">
                <a:solidFill>
                  <a:prstClr val="white"/>
                </a:solidFill>
                <a:latin typeface="Calibri" panose="020F0502020204030204"/>
              </a:rPr>
              <a:t>30</a:t>
            </a:r>
          </a:p>
          <a:p>
            <a:pPr defTabSz="685800">
              <a:defRPr/>
            </a:pPr>
            <a:endParaRPr lang="en-US" sz="1200" b="1" dirty="0">
              <a:solidFill>
                <a:prstClr val="white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en-US" sz="1200" b="1" dirty="0">
                <a:solidFill>
                  <a:prstClr val="white"/>
                </a:solidFill>
                <a:latin typeface="Calibri" panose="020F0502020204030204"/>
              </a:rPr>
              <a:t>25</a:t>
            </a:r>
          </a:p>
          <a:p>
            <a:pPr defTabSz="685800">
              <a:defRPr/>
            </a:pPr>
            <a:endParaRPr lang="en-US" sz="1050" b="1" dirty="0">
              <a:solidFill>
                <a:prstClr val="white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en-US" sz="1200" b="1" dirty="0">
                <a:solidFill>
                  <a:prstClr val="white"/>
                </a:solidFill>
                <a:latin typeface="Calibri" panose="020F0502020204030204"/>
              </a:rPr>
              <a:t>20</a:t>
            </a:r>
          </a:p>
          <a:p>
            <a:pPr defTabSz="685800">
              <a:defRPr/>
            </a:pPr>
            <a:endParaRPr lang="en-US" sz="900" b="1" dirty="0">
              <a:solidFill>
                <a:prstClr val="white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en-US" sz="1200" b="1" dirty="0">
                <a:solidFill>
                  <a:prstClr val="white"/>
                </a:solidFill>
                <a:latin typeface="Calibri" panose="020F0502020204030204"/>
              </a:rPr>
              <a:t>15</a:t>
            </a:r>
          </a:p>
          <a:p>
            <a:pPr defTabSz="685800">
              <a:defRPr/>
            </a:pPr>
            <a:endParaRPr lang="en-US" sz="1200" b="1" dirty="0">
              <a:solidFill>
                <a:prstClr val="white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en-US" sz="1200" b="1" dirty="0">
                <a:solidFill>
                  <a:prstClr val="white"/>
                </a:solidFill>
                <a:latin typeface="Calibri" panose="020F0502020204030204"/>
              </a:rPr>
              <a:t>10</a:t>
            </a:r>
          </a:p>
          <a:p>
            <a:pPr defTabSz="685800">
              <a:defRPr/>
            </a:pPr>
            <a:endParaRPr lang="en-US" sz="1050" b="1" dirty="0">
              <a:solidFill>
                <a:prstClr val="white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en-US" sz="1200" b="1" dirty="0">
                <a:solidFill>
                  <a:prstClr val="white"/>
                </a:solidFill>
                <a:latin typeface="Calibri" panose="020F0502020204030204"/>
              </a:rPr>
              <a:t>  5</a:t>
            </a:r>
          </a:p>
          <a:p>
            <a:pPr defTabSz="685800">
              <a:defRPr/>
            </a:pPr>
            <a:endParaRPr lang="en-US" sz="900" b="1" dirty="0">
              <a:solidFill>
                <a:prstClr val="white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en-US" sz="1200" b="1" dirty="0">
                <a:solidFill>
                  <a:prstClr val="white"/>
                </a:solidFill>
                <a:latin typeface="Calibri" panose="020F0502020204030204"/>
              </a:rPr>
              <a:t>  0</a:t>
            </a:r>
          </a:p>
          <a:p>
            <a:pPr defTabSz="685800">
              <a:defRPr/>
            </a:pPr>
            <a:endParaRPr lang="en-US" sz="15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5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38903665"/>
              </p:ext>
            </p:extLst>
          </p:nvPr>
        </p:nvGraphicFramePr>
        <p:xfrm>
          <a:off x="5055190" y="1804052"/>
          <a:ext cx="3936410" cy="3372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Text Placeholder 4"/>
          <p:cNvSpPr txBox="1">
            <a:spLocks/>
          </p:cNvSpPr>
          <p:nvPr/>
        </p:nvSpPr>
        <p:spPr>
          <a:xfrm>
            <a:off x="5158402" y="1514720"/>
            <a:ext cx="3679775" cy="44581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750"/>
              </a:spcBef>
              <a:buNone/>
              <a:defRPr/>
            </a:pPr>
            <a:r>
              <a:rPr lang="en-US" b="1" dirty="0">
                <a:solidFill>
                  <a:prstClr val="white"/>
                </a:solidFill>
                <a:latin typeface="+mj-lt"/>
              </a:rPr>
              <a:t>2018</a:t>
            </a:r>
          </a:p>
        </p:txBody>
      </p:sp>
      <p:sp>
        <p:nvSpPr>
          <p:cNvPr id="27" name="Text Placeholder 8"/>
          <p:cNvSpPr txBox="1">
            <a:spLocks/>
          </p:cNvSpPr>
          <p:nvPr/>
        </p:nvSpPr>
        <p:spPr>
          <a:xfrm>
            <a:off x="571290" y="1469027"/>
            <a:ext cx="3671454" cy="44581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750"/>
              </a:spcBef>
              <a:buNone/>
              <a:defRPr/>
            </a:pPr>
            <a:r>
              <a:rPr lang="en-US" b="1" dirty="0">
                <a:solidFill>
                  <a:prstClr val="white"/>
                </a:solidFill>
                <a:latin typeface="+mj-lt"/>
              </a:rPr>
              <a:t>2017 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5652503" y="4191000"/>
            <a:ext cx="879071" cy="499350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en-US" sz="2400" b="1" dirty="0" smtClean="0">
                <a:solidFill>
                  <a:prstClr val="white"/>
                </a:solidFill>
                <a:latin typeface="+mj-lt"/>
              </a:rPr>
              <a:t>15 </a:t>
            </a:r>
          </a:p>
          <a:p>
            <a:pPr algn="ctr" defTabSz="685800">
              <a:defRPr/>
            </a:pPr>
            <a:r>
              <a:rPr lang="en-US" sz="2400" b="1" dirty="0" smtClean="0">
                <a:solidFill>
                  <a:prstClr val="white"/>
                </a:solidFill>
                <a:latin typeface="+mj-lt"/>
              </a:rPr>
              <a:t>B</a:t>
            </a:r>
            <a:endParaRPr lang="en-US" sz="24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1164957" y="4452931"/>
            <a:ext cx="866602" cy="629558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en-US" sz="2400" b="1" dirty="0" smtClean="0">
                <a:solidFill>
                  <a:prstClr val="white"/>
                </a:solidFill>
                <a:latin typeface="+mj-lt"/>
              </a:rPr>
              <a:t>9 </a:t>
            </a:r>
            <a:endParaRPr lang="en-US" sz="2400" b="1" dirty="0">
              <a:solidFill>
                <a:prstClr val="white"/>
              </a:solidFill>
              <a:latin typeface="+mj-lt"/>
            </a:endParaRPr>
          </a:p>
          <a:p>
            <a:pPr algn="ctr" defTabSz="685800">
              <a:defRPr/>
            </a:pPr>
            <a:r>
              <a:rPr lang="en-US" sz="2400" b="1" dirty="0" smtClean="0">
                <a:solidFill>
                  <a:prstClr val="white"/>
                </a:solidFill>
                <a:latin typeface="+mj-lt"/>
              </a:rPr>
              <a:t>B</a:t>
            </a:r>
            <a:endParaRPr lang="en-US" sz="24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4893685" y="1828800"/>
            <a:ext cx="346107" cy="334401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sz="1200" b="1" dirty="0">
                <a:solidFill>
                  <a:prstClr val="white"/>
                </a:solidFill>
                <a:latin typeface="Calibri" panose="020F0502020204030204"/>
              </a:rPr>
              <a:t>45</a:t>
            </a:r>
          </a:p>
          <a:p>
            <a:pPr defTabSz="685800">
              <a:defRPr/>
            </a:pPr>
            <a:endParaRPr lang="en-US" sz="1050" b="1" dirty="0">
              <a:solidFill>
                <a:prstClr val="white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en-US" sz="1200" b="1" dirty="0">
                <a:solidFill>
                  <a:prstClr val="white"/>
                </a:solidFill>
                <a:latin typeface="Calibri" panose="020F0502020204030204"/>
              </a:rPr>
              <a:t>40</a:t>
            </a:r>
          </a:p>
          <a:p>
            <a:pPr defTabSz="685800">
              <a:defRPr/>
            </a:pPr>
            <a:endParaRPr lang="en-US" sz="1050" b="1" dirty="0">
              <a:solidFill>
                <a:prstClr val="white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en-US" sz="1200" b="1" dirty="0">
                <a:solidFill>
                  <a:prstClr val="white"/>
                </a:solidFill>
                <a:latin typeface="Calibri" panose="020F0502020204030204"/>
              </a:rPr>
              <a:t>35</a:t>
            </a:r>
          </a:p>
          <a:p>
            <a:pPr defTabSz="685800">
              <a:defRPr/>
            </a:pPr>
            <a:endParaRPr lang="en-US" sz="825" b="1" dirty="0">
              <a:solidFill>
                <a:prstClr val="white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en-US" sz="1200" b="1" dirty="0">
                <a:solidFill>
                  <a:prstClr val="white"/>
                </a:solidFill>
                <a:latin typeface="Calibri" panose="020F0502020204030204"/>
              </a:rPr>
              <a:t>30</a:t>
            </a:r>
          </a:p>
          <a:p>
            <a:pPr defTabSz="685800">
              <a:defRPr/>
            </a:pPr>
            <a:endParaRPr lang="en-US" sz="1200" b="1" dirty="0">
              <a:solidFill>
                <a:prstClr val="white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en-US" sz="1200" b="1" dirty="0">
                <a:solidFill>
                  <a:prstClr val="white"/>
                </a:solidFill>
                <a:latin typeface="Calibri" panose="020F0502020204030204"/>
              </a:rPr>
              <a:t>25</a:t>
            </a:r>
          </a:p>
          <a:p>
            <a:pPr defTabSz="685800">
              <a:defRPr/>
            </a:pPr>
            <a:endParaRPr lang="en-US" sz="1050" b="1" dirty="0">
              <a:solidFill>
                <a:prstClr val="white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en-US" sz="1200" b="1" dirty="0">
                <a:solidFill>
                  <a:prstClr val="white"/>
                </a:solidFill>
                <a:latin typeface="Calibri" panose="020F0502020204030204"/>
              </a:rPr>
              <a:t>20</a:t>
            </a:r>
          </a:p>
          <a:p>
            <a:pPr defTabSz="685800">
              <a:defRPr/>
            </a:pPr>
            <a:endParaRPr lang="en-US" sz="900" b="1" dirty="0">
              <a:solidFill>
                <a:prstClr val="white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en-US" sz="1200" b="1" dirty="0">
                <a:solidFill>
                  <a:prstClr val="white"/>
                </a:solidFill>
                <a:latin typeface="Calibri" panose="020F0502020204030204"/>
              </a:rPr>
              <a:t>15</a:t>
            </a:r>
          </a:p>
          <a:p>
            <a:pPr defTabSz="685800">
              <a:defRPr/>
            </a:pPr>
            <a:endParaRPr lang="en-US" sz="1200" b="1" dirty="0">
              <a:solidFill>
                <a:prstClr val="white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en-US" sz="1200" b="1" dirty="0">
                <a:solidFill>
                  <a:prstClr val="white"/>
                </a:solidFill>
                <a:latin typeface="Calibri" panose="020F0502020204030204"/>
              </a:rPr>
              <a:t>10</a:t>
            </a:r>
          </a:p>
          <a:p>
            <a:pPr defTabSz="685800">
              <a:defRPr/>
            </a:pPr>
            <a:endParaRPr lang="en-US" sz="1050" b="1" dirty="0">
              <a:solidFill>
                <a:prstClr val="white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en-US" sz="1200" b="1" dirty="0">
                <a:solidFill>
                  <a:prstClr val="white"/>
                </a:solidFill>
                <a:latin typeface="Calibri" panose="020F0502020204030204"/>
              </a:rPr>
              <a:t>  5</a:t>
            </a:r>
          </a:p>
          <a:p>
            <a:pPr defTabSz="685800">
              <a:defRPr/>
            </a:pPr>
            <a:endParaRPr lang="en-US" sz="900" b="1" dirty="0">
              <a:solidFill>
                <a:prstClr val="white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en-US" sz="1200" b="1" dirty="0">
                <a:solidFill>
                  <a:prstClr val="white"/>
                </a:solidFill>
                <a:latin typeface="Calibri" panose="020F0502020204030204"/>
              </a:rPr>
              <a:t>  0</a:t>
            </a:r>
          </a:p>
          <a:p>
            <a:pPr defTabSz="685800">
              <a:defRPr/>
            </a:pPr>
            <a:endParaRPr lang="en-US" sz="15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9959" y="5105400"/>
            <a:ext cx="1292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400" b="1" dirty="0">
                <a:solidFill>
                  <a:srgbClr val="FFFF00"/>
                </a:solidFill>
                <a:latin typeface="+mj-lt"/>
              </a:rPr>
              <a:t>Weed-free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30266" y="5084362"/>
            <a:ext cx="1284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400" b="1" dirty="0">
                <a:solidFill>
                  <a:srgbClr val="FFFF00"/>
                </a:solidFill>
                <a:latin typeface="+mj-lt"/>
              </a:rPr>
              <a:t>Weedy</a:t>
            </a:r>
          </a:p>
        </p:txBody>
      </p:sp>
      <p:sp>
        <p:nvSpPr>
          <p:cNvPr id="29" name="Rectangle 28"/>
          <p:cNvSpPr/>
          <p:nvPr/>
        </p:nvSpPr>
        <p:spPr>
          <a:xfrm rot="16200000">
            <a:off x="3302344" y="3280173"/>
            <a:ext cx="29276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2000" dirty="0">
                <a:solidFill>
                  <a:srgbClr val="FFFF00"/>
                </a:solidFill>
                <a:latin typeface="+mj-lt"/>
              </a:rPr>
              <a:t>Damaged Terminals (%)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82598" y="6305171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800" dirty="0">
                <a:solidFill>
                  <a:prstClr val="white"/>
                </a:solidFill>
                <a:latin typeface="+mj-lt"/>
              </a:rPr>
              <a:t>Weed Management System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86400" y="5105400"/>
            <a:ext cx="1465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400" b="1" dirty="0">
                <a:solidFill>
                  <a:srgbClr val="FFFF00"/>
                </a:solidFill>
                <a:latin typeface="+mj-lt"/>
              </a:rPr>
              <a:t>Weed-free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326706" y="5138322"/>
            <a:ext cx="1283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400" b="1" dirty="0">
                <a:solidFill>
                  <a:srgbClr val="FFFF00"/>
                </a:solidFill>
                <a:latin typeface="+mj-lt"/>
              </a:rPr>
              <a:t>Weedy</a:t>
            </a:r>
          </a:p>
        </p:txBody>
      </p:sp>
      <p:sp>
        <p:nvSpPr>
          <p:cNvPr id="34" name="Rectangle 33"/>
          <p:cNvSpPr/>
          <p:nvPr/>
        </p:nvSpPr>
        <p:spPr>
          <a:xfrm rot="16200000">
            <a:off x="-1206701" y="3258716"/>
            <a:ext cx="29276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2000" dirty="0">
                <a:solidFill>
                  <a:srgbClr val="FFFF00"/>
                </a:solidFill>
                <a:latin typeface="+mj-lt"/>
              </a:rPr>
              <a:t>Damaged Terminals (%)</a:t>
            </a:r>
          </a:p>
        </p:txBody>
      </p:sp>
    </p:spTree>
    <p:extLst>
      <p:ext uri="{BB962C8B-B14F-4D97-AF65-F5344CB8AC3E}">
        <p14:creationId xmlns:p14="http://schemas.microsoft.com/office/powerpoint/2010/main" val="390557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918" y="1303707"/>
            <a:ext cx="7091081" cy="54841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0543" y="3352800"/>
            <a:ext cx="2017059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Palmer amaranth</a:t>
            </a:r>
          </a:p>
        </p:txBody>
      </p:sp>
      <p:cxnSp>
        <p:nvCxnSpPr>
          <p:cNvPr id="6" name="Straight Arrow Connector 5"/>
          <p:cNvCxnSpPr>
            <a:stCxn id="8" idx="1"/>
          </p:cNvCxnSpPr>
          <p:nvPr/>
        </p:nvCxnSpPr>
        <p:spPr>
          <a:xfrm flipH="1" flipV="1">
            <a:off x="1752600" y="6629400"/>
            <a:ext cx="4021073" cy="1741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73673" y="6439070"/>
            <a:ext cx="3731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</a:rPr>
              <a:t>0</a:t>
            </a:r>
            <a:endParaRPr lang="en-US" sz="135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6235" y="6430360"/>
            <a:ext cx="14534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</a:rPr>
              <a:t>144 ft.</a:t>
            </a:r>
            <a:endParaRPr lang="en-US" sz="135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551" y="1937497"/>
            <a:ext cx="231962" cy="272303"/>
          </a:xfrm>
          <a:prstGeom prst="rect">
            <a:avLst/>
          </a:prstGeom>
          <a:solidFill>
            <a:srgbClr val="006100"/>
          </a:solidFill>
          <a:ln>
            <a:solidFill>
              <a:srgbClr val="006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 18"/>
          <p:cNvSpPr/>
          <p:nvPr/>
        </p:nvSpPr>
        <p:spPr>
          <a:xfrm>
            <a:off x="37551" y="2413062"/>
            <a:ext cx="231962" cy="272303"/>
          </a:xfrm>
          <a:prstGeom prst="rect">
            <a:avLst/>
          </a:prstGeom>
          <a:solidFill>
            <a:srgbClr val="619900"/>
          </a:solidFill>
          <a:ln>
            <a:solidFill>
              <a:srgbClr val="61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/>
          <p:cNvSpPr/>
          <p:nvPr/>
        </p:nvSpPr>
        <p:spPr>
          <a:xfrm>
            <a:off x="37551" y="2884943"/>
            <a:ext cx="231962" cy="272303"/>
          </a:xfrm>
          <a:prstGeom prst="rect">
            <a:avLst/>
          </a:prstGeom>
          <a:solidFill>
            <a:srgbClr val="FFFF73"/>
          </a:solidFill>
          <a:ln>
            <a:solidFill>
              <a:srgbClr val="FFF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/>
          <p:cNvSpPr/>
          <p:nvPr/>
        </p:nvSpPr>
        <p:spPr>
          <a:xfrm>
            <a:off x="37551" y="3454432"/>
            <a:ext cx="231962" cy="272303"/>
          </a:xfrm>
          <a:prstGeom prst="rect">
            <a:avLst/>
          </a:prstGeom>
          <a:solidFill>
            <a:srgbClr val="FFD900"/>
          </a:solidFill>
          <a:ln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/>
          <p:cNvSpPr/>
          <p:nvPr/>
        </p:nvSpPr>
        <p:spPr>
          <a:xfrm>
            <a:off x="37551" y="3950069"/>
            <a:ext cx="231962" cy="272303"/>
          </a:xfrm>
          <a:prstGeom prst="rect">
            <a:avLst/>
          </a:prstGeom>
          <a:solidFill>
            <a:srgbClr val="FF8500"/>
          </a:solidFill>
          <a:ln>
            <a:solidFill>
              <a:srgbClr val="FF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/>
          <p:cNvSpPr/>
          <p:nvPr/>
        </p:nvSpPr>
        <p:spPr>
          <a:xfrm>
            <a:off x="34189" y="4419600"/>
            <a:ext cx="231962" cy="272303"/>
          </a:xfrm>
          <a:prstGeom prst="rect">
            <a:avLst/>
          </a:prstGeom>
          <a:solidFill>
            <a:srgbClr val="FF2600"/>
          </a:solidFill>
          <a:ln>
            <a:solidFill>
              <a:srgbClr val="FF2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231590" y="1886635"/>
            <a:ext cx="11395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0/5 </a:t>
            </a:r>
            <a:r>
              <a:rPr lang="en-US" sz="1500" dirty="0" smtClean="0">
                <a:solidFill>
                  <a:schemeClr val="bg1"/>
                </a:solidFill>
              </a:rPr>
              <a:t>plants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6151" y="2877235"/>
            <a:ext cx="12578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2/5 </a:t>
            </a:r>
            <a:r>
              <a:rPr lang="en-US" sz="1500" dirty="0" smtClean="0">
                <a:solidFill>
                  <a:schemeClr val="bg1"/>
                </a:solidFill>
              </a:rPr>
              <a:t>plants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6151" y="2362200"/>
            <a:ext cx="1143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1/5 </a:t>
            </a:r>
            <a:r>
              <a:rPr lang="en-US" sz="1500" dirty="0" smtClean="0">
                <a:solidFill>
                  <a:schemeClr val="bg1"/>
                </a:solidFill>
              </a:rPr>
              <a:t>plants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6151" y="3429000"/>
            <a:ext cx="10414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3/5 </a:t>
            </a:r>
            <a:r>
              <a:rPr lang="en-US" sz="1500" dirty="0" smtClean="0">
                <a:solidFill>
                  <a:schemeClr val="bg1"/>
                </a:solidFill>
              </a:rPr>
              <a:t>plants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6151" y="3944035"/>
            <a:ext cx="10380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4/5 </a:t>
            </a:r>
            <a:r>
              <a:rPr lang="en-US" sz="1500" dirty="0" smtClean="0">
                <a:solidFill>
                  <a:schemeClr val="bg1"/>
                </a:solidFill>
              </a:rPr>
              <a:t>plants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2875" y="4442087"/>
            <a:ext cx="10600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5/5 </a:t>
            </a:r>
            <a:r>
              <a:rPr lang="en-US" sz="1500" dirty="0" smtClean="0">
                <a:solidFill>
                  <a:schemeClr val="bg1"/>
                </a:solidFill>
              </a:rPr>
              <a:t>plants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0" y="31519"/>
            <a:ext cx="9144000" cy="959081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lnSpc>
                <a:spcPct val="120000"/>
              </a:lnSpc>
              <a:defRPr/>
            </a:pPr>
            <a:r>
              <a:rPr lang="en-US" sz="3200" b="1" dirty="0" smtClean="0">
                <a:solidFill>
                  <a:prstClr val="white"/>
                </a:solidFill>
              </a:rPr>
              <a:t>Palmer amaranth Adjacent to Cotton Influences Damage from Tarnished Plant Bug.</a:t>
            </a:r>
            <a:endParaRPr lang="en-US" sz="3200" b="1" dirty="0">
              <a:solidFill>
                <a:prstClr val="white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-5866" y="1066800"/>
            <a:ext cx="9144000" cy="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6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52400"/>
            <a:ext cx="4572000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572000" y="3429000"/>
            <a:ext cx="4572000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85035" y="2871037"/>
            <a:ext cx="3401929" cy="4572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4572000" y="0"/>
            <a:ext cx="0" cy="6858001"/>
          </a:xfrm>
          <a:prstGeom prst="line">
            <a:avLst/>
          </a:prstGeom>
          <a:solidFill>
            <a:schemeClr val="accent1"/>
          </a:solidFill>
          <a:ln w="139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H="1" flipV="1">
            <a:off x="0" y="3429000"/>
            <a:ext cx="9144000" cy="27071"/>
          </a:xfrm>
          <a:prstGeom prst="line">
            <a:avLst/>
          </a:prstGeom>
          <a:solidFill>
            <a:schemeClr val="accent1"/>
          </a:solidFill>
          <a:ln w="139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8" y="351609"/>
            <a:ext cx="4542970" cy="27257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38400" y="609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93 F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1524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104 F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2667000" y="914400"/>
            <a:ext cx="457200" cy="1846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3733800" y="1866900"/>
            <a:ext cx="152400" cy="342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4903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TextBox 2"/>
          <p:cNvSpPr txBox="1"/>
          <p:nvPr/>
        </p:nvSpPr>
        <p:spPr>
          <a:xfrm>
            <a:off x="0" y="5867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0.35” deep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moist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5849257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0.7” deep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moist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5885543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0.35” deep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Very dry	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7200" y="5867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0.7” deep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Very dry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53998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8892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8892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 smtClean="0">
                <a:solidFill>
                  <a:schemeClr val="bg1"/>
                </a:solidFill>
              </a:rPr>
              <a:t>Influence of seed depth and moisture at planting. </a:t>
            </a:r>
            <a:endParaRPr lang="en-US" alt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43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618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Annual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Dicamba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Stewarship</a:t>
            </a: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Training</a:t>
            </a:r>
            <a:r>
              <a:rPr kumimoji="0" lang="en-US" sz="35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2020 Using Pesticides Wisely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2" descr="D:\ASC2018\UPW Logo\UPW Logo_3up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67414"/>
            <a:ext cx="9144000" cy="69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" y="1600200"/>
            <a:ext cx="8763000" cy="3276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UGA/GDA have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submitted label to allow for training every other year?</a:t>
            </a:r>
          </a:p>
          <a:p>
            <a:pPr marR="0" lvl="0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000" b="1" dirty="0">
              <a:latin typeface="Arial"/>
            </a:endParaRPr>
          </a:p>
          <a:p>
            <a:pPr marL="457200" marR="0" lvl="0" indent="-457200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U.S. EPA is considering our proposal.</a:t>
            </a:r>
          </a:p>
          <a:p>
            <a:pPr marR="0" lvl="0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000" b="1" baseline="0" dirty="0">
              <a:latin typeface="Arial"/>
            </a:endParaRPr>
          </a:p>
          <a:p>
            <a:pPr marL="457200" marR="0" lvl="0" indent="-457200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UPW meetings will be in March.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12361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TextBox 2"/>
          <p:cNvSpPr txBox="1"/>
          <p:nvPr/>
        </p:nvSpPr>
        <p:spPr>
          <a:xfrm>
            <a:off x="0" y="5867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0.35” deep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moist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5849257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0.7” deep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moist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5885543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0.35” deep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Very dry	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7200" y="5867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0.7” deep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Very dry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53998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8892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8892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 smtClean="0">
                <a:solidFill>
                  <a:schemeClr val="bg1"/>
                </a:solidFill>
              </a:rPr>
              <a:t>Influence of seed depth and moisture at planting. </a:t>
            </a:r>
            <a:endParaRPr lang="en-US" altLang="en-US" sz="3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609600"/>
            <a:ext cx="2667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Reflex 16 </a:t>
            </a:r>
            <a:r>
              <a:rPr lang="en-US" sz="2800" b="1" dirty="0" err="1" smtClean="0">
                <a:solidFill>
                  <a:schemeClr val="bg1"/>
                </a:solidFill>
              </a:rPr>
              <a:t>oz</a:t>
            </a:r>
            <a:r>
              <a:rPr lang="en-US" sz="2800" b="1" dirty="0" smtClean="0">
                <a:solidFill>
                  <a:schemeClr val="bg1"/>
                </a:solidFill>
              </a:rPr>
              <a:t>/A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4982474"/>
            <a:ext cx="9906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27%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26400" y="4982474"/>
            <a:ext cx="9906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36%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4953000"/>
            <a:ext cx="9906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7%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4800" y="4953000"/>
            <a:ext cx="9906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7%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9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TextBox 2"/>
          <p:cNvSpPr txBox="1"/>
          <p:nvPr/>
        </p:nvSpPr>
        <p:spPr>
          <a:xfrm>
            <a:off x="0" y="5867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0.35” deep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moist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5849257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0.7” deep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moist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5885543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0.35” deep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Very dry	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7200" y="5867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0.7” deep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Very dry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53998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8892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8892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8925" algn="l"/>
              </a:tabLst>
              <a:defRPr/>
            </a:pP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Influence of seed depth and moisture at planting. </a:t>
            </a: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609600"/>
            <a:ext cx="2667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Warrant 3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4982474"/>
            <a:ext cx="9906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8%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26400" y="4982474"/>
            <a:ext cx="9906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16%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4953000"/>
            <a:ext cx="9906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4%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4800" y="4953000"/>
            <a:ext cx="9906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4%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3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TextBox 2"/>
          <p:cNvSpPr txBox="1"/>
          <p:nvPr/>
        </p:nvSpPr>
        <p:spPr>
          <a:xfrm>
            <a:off x="0" y="5867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0.35” deep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moist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5849257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0.7” deep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moist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5885543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0.35” deep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Very dry	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7200" y="5867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0.7” deep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Very dry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53998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8892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8892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8925" algn="l"/>
              </a:tabLst>
              <a:defRPr/>
            </a:pP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Influence of seed depth and moisture at planting. </a:t>
            </a: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609600"/>
            <a:ext cx="25908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Direx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16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oz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4982474"/>
            <a:ext cx="9906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3%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26400" y="4982474"/>
            <a:ext cx="9906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FFFF"/>
                </a:solidFill>
                <a:latin typeface="Arial"/>
              </a:rPr>
              <a:t>6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4953000"/>
            <a:ext cx="9906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0%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4800" y="4953000"/>
            <a:ext cx="9906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0%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36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2"/>
          <p:cNvSpPr txBox="1">
            <a:spLocks noChangeArrowheads="1"/>
          </p:cNvSpPr>
          <p:nvPr/>
        </p:nvSpPr>
        <p:spPr bwMode="auto">
          <a:xfrm>
            <a:off x="0" y="36514"/>
            <a:ext cx="91440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8892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8892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800" b="1" dirty="0" smtClean="0">
                <a:solidFill>
                  <a:srgbClr val="FFFF00"/>
                </a:solidFill>
                <a:cs typeface="Arial" charset="0"/>
              </a:rPr>
              <a:t>Cotton Management Program</a:t>
            </a:r>
            <a:endParaRPr lang="en-US" altLang="en-US" sz="3800" b="1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87395" name="TextBox 23"/>
          <p:cNvSpPr txBox="1">
            <a:spLocks noChangeArrowheads="1"/>
          </p:cNvSpPr>
          <p:nvPr/>
        </p:nvSpPr>
        <p:spPr bwMode="auto">
          <a:xfrm>
            <a:off x="228600" y="762000"/>
            <a:ext cx="8839200" cy="250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ts val="47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3500" b="1" dirty="0" smtClean="0">
                <a:solidFill>
                  <a:srgbClr val="FFFFFF"/>
                </a:solidFill>
                <a:cs typeface="Arial" charset="0"/>
              </a:rPr>
              <a:t>Pigweed free at planting</a:t>
            </a:r>
            <a:endParaRPr lang="en-US" altLang="en-US" sz="3500" b="1" dirty="0">
              <a:solidFill>
                <a:srgbClr val="FFFFFF"/>
              </a:solidFill>
              <a:cs typeface="Arial" charset="0"/>
            </a:endParaRPr>
          </a:p>
          <a:p>
            <a:pPr eaLnBrk="1" fontAlgn="base" hangingPunct="1">
              <a:lnSpc>
                <a:spcPts val="47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3500" b="1" dirty="0" smtClean="0">
                <a:solidFill>
                  <a:srgbClr val="FFFFFF"/>
                </a:solidFill>
                <a:cs typeface="Arial" charset="0"/>
              </a:rPr>
              <a:t>Two effective residual herbicides PRE</a:t>
            </a:r>
          </a:p>
          <a:p>
            <a:pPr eaLnBrk="1" fontAlgn="base" hangingPunct="1">
              <a:lnSpc>
                <a:spcPts val="47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3500" b="1" dirty="0" smtClean="0">
                <a:solidFill>
                  <a:srgbClr val="FFFF00"/>
                </a:solidFill>
                <a:cs typeface="Arial" charset="0"/>
              </a:rPr>
              <a:t>Sequential POST applications</a:t>
            </a:r>
          </a:p>
          <a:p>
            <a:pPr eaLnBrk="1" fontAlgn="base" hangingPunct="1">
              <a:lnSpc>
                <a:spcPts val="47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3500" b="1" dirty="0" smtClean="0">
                <a:solidFill>
                  <a:srgbClr val="FFFFFF"/>
                </a:solidFill>
                <a:cs typeface="Arial" charset="0"/>
              </a:rPr>
              <a:t>Layby with directed/hooded </a:t>
            </a:r>
            <a:r>
              <a:rPr lang="en-US" altLang="en-US" sz="3500" b="1" dirty="0" err="1" smtClean="0">
                <a:solidFill>
                  <a:srgbClr val="FFFFFF"/>
                </a:solidFill>
                <a:cs typeface="Arial" charset="0"/>
              </a:rPr>
              <a:t>applic</a:t>
            </a:r>
            <a:endParaRPr lang="en-US" altLang="en-US" sz="3500" b="1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7" name="Picture 2" descr="D:\Photo's\Equipment\DSC0655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505206"/>
            <a:ext cx="4210050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www.bellinc.net/images/DSCF0007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505206"/>
            <a:ext cx="4000500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55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3"/>
          <p:cNvGraphicFramePr>
            <a:graphicFrameLocks noGrp="1" noChangeAspect="1"/>
          </p:cNvGraphicFramePr>
          <p:nvPr>
            <p:ph/>
            <p:extLst/>
          </p:nvPr>
        </p:nvGraphicFramePr>
        <p:xfrm>
          <a:off x="152400" y="1828800"/>
          <a:ext cx="8991600" cy="3046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0" name="Chart" r:id="rId4" imgW="8229600" imgH="5848282" progId="MSGraph.Chart.8">
                  <p:embed followColorScheme="full"/>
                </p:oleObj>
              </mc:Choice>
              <mc:Fallback>
                <p:oleObj name="Chart" r:id="rId4" imgW="8229600" imgH="5848282" progId="MSGraph.Chart.8">
                  <p:embed followColorScheme="full"/>
                  <p:pic>
                    <p:nvPicPr>
                      <p:cNvPr id="49154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828800"/>
                        <a:ext cx="8991600" cy="30467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0" y="39688"/>
            <a:ext cx="900519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8892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8892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300" b="1" dirty="0" smtClean="0">
                <a:solidFill>
                  <a:schemeClr val="bg1"/>
                </a:solidFill>
              </a:rPr>
              <a:t>Interval Between Liberty Applications Influences Palmer Control at Harvest.*</a:t>
            </a:r>
            <a:endParaRPr lang="en-US" altLang="en-US" sz="3300" b="1" dirty="0">
              <a:solidFill>
                <a:schemeClr val="bg1"/>
              </a:solidFill>
            </a:endParaRPr>
          </a:p>
        </p:txBody>
      </p:sp>
      <p:sp>
        <p:nvSpPr>
          <p:cNvPr id="49156" name="Line 5"/>
          <p:cNvSpPr>
            <a:spLocks noChangeShapeType="1"/>
          </p:cNvSpPr>
          <p:nvPr/>
        </p:nvSpPr>
        <p:spPr bwMode="auto">
          <a:xfrm>
            <a:off x="-1" y="1379521"/>
            <a:ext cx="9144000" cy="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2627045" y="4724400"/>
            <a:ext cx="460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FF"/>
                </a:solidFill>
              </a:rPr>
              <a:t>1</a:t>
            </a:r>
            <a:endParaRPr lang="en-US" altLang="en-US" sz="2400" b="1" dirty="0">
              <a:solidFill>
                <a:srgbClr val="FFFFFF"/>
              </a:solidFill>
            </a:endParaRP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914404" y="3019800"/>
            <a:ext cx="1712645" cy="52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0000"/>
                </a:solidFill>
              </a:rPr>
              <a:t>65 c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7507559" y="2530046"/>
            <a:ext cx="1712645" cy="52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/>
              <a:t>82 b</a:t>
            </a:r>
            <a:endParaRPr lang="en-US" altLang="en-US" sz="2800" b="1" dirty="0"/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914402" y="4572000"/>
            <a:ext cx="13987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FF"/>
                </a:solidFill>
              </a:rPr>
              <a:t>No POST 2</a:t>
            </a:r>
            <a:endParaRPr lang="en-US" altLang="en-US" sz="2400" b="1" dirty="0">
              <a:solidFill>
                <a:srgbClr val="FFFFFF"/>
              </a:solidFill>
            </a:endParaRP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5495461" y="4724400"/>
            <a:ext cx="12373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FF"/>
                </a:solidFill>
              </a:rPr>
              <a:t>7</a:t>
            </a:r>
            <a:endParaRPr lang="en-US" altLang="en-US" sz="2400" b="1" dirty="0">
              <a:solidFill>
                <a:srgbClr val="FFFFFF"/>
              </a:solidFill>
            </a:endParaRPr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4230959" y="2068502"/>
            <a:ext cx="1712645" cy="52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0000"/>
                </a:solidFill>
              </a:rPr>
              <a:t>98 a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6440759" y="2518574"/>
            <a:ext cx="1712645" cy="52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/>
              <a:t>85 b</a:t>
            </a:r>
            <a:endParaRPr lang="en-US" altLang="en-US" sz="2800" b="1" dirty="0"/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28575" y="3200400"/>
            <a:ext cx="768290" cy="45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FFFF"/>
                </a:solidFill>
              </a:rPr>
              <a:t>%</a:t>
            </a:r>
          </a:p>
        </p:txBody>
      </p:sp>
      <p:sp>
        <p:nvSpPr>
          <p:cNvPr id="24" name="TextBox 2"/>
          <p:cNvSpPr txBox="1">
            <a:spLocks noChangeArrowheads="1"/>
          </p:cNvSpPr>
          <p:nvPr/>
        </p:nvSpPr>
        <p:spPr bwMode="auto">
          <a:xfrm>
            <a:off x="3124204" y="2057400"/>
            <a:ext cx="1712645" cy="52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0000"/>
                </a:solidFill>
              </a:rPr>
              <a:t>99 a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1981204" y="2057400"/>
            <a:ext cx="1712645" cy="52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0000"/>
                </a:solidFill>
              </a:rPr>
              <a:t>99 a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31" name="TextBox 2"/>
          <p:cNvSpPr txBox="1">
            <a:spLocks noChangeArrowheads="1"/>
          </p:cNvSpPr>
          <p:nvPr/>
        </p:nvSpPr>
        <p:spPr bwMode="auto">
          <a:xfrm>
            <a:off x="5257804" y="2057400"/>
            <a:ext cx="1712645" cy="52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0000"/>
                </a:solidFill>
              </a:rPr>
              <a:t>98 a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32" name="TextBox 1"/>
          <p:cNvSpPr txBox="1">
            <a:spLocks noChangeArrowheads="1"/>
          </p:cNvSpPr>
          <p:nvPr/>
        </p:nvSpPr>
        <p:spPr bwMode="auto">
          <a:xfrm>
            <a:off x="3657602" y="4724400"/>
            <a:ext cx="460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FF"/>
                </a:solidFill>
              </a:rPr>
              <a:t>3</a:t>
            </a:r>
            <a:endParaRPr lang="en-US" altLang="en-US" sz="2400" b="1" dirty="0">
              <a:solidFill>
                <a:srgbClr val="FFFFFF"/>
              </a:solidFill>
            </a:endParaRPr>
          </a:p>
        </p:txBody>
      </p:sp>
      <p:sp>
        <p:nvSpPr>
          <p:cNvPr id="33" name="TextBox 1"/>
          <p:cNvSpPr txBox="1">
            <a:spLocks noChangeArrowheads="1"/>
          </p:cNvSpPr>
          <p:nvPr/>
        </p:nvSpPr>
        <p:spPr bwMode="auto">
          <a:xfrm>
            <a:off x="4796933" y="4724400"/>
            <a:ext cx="460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FF"/>
                </a:solidFill>
              </a:rPr>
              <a:t>5</a:t>
            </a:r>
            <a:endParaRPr lang="en-US" altLang="en-US" sz="2400" b="1" dirty="0">
              <a:solidFill>
                <a:srgbClr val="FFFFFF"/>
              </a:solidFill>
            </a:endParaRPr>
          </a:p>
        </p:txBody>
      </p:sp>
      <p:sp>
        <p:nvSpPr>
          <p:cNvPr id="34" name="TextBox 1"/>
          <p:cNvSpPr txBox="1">
            <a:spLocks noChangeArrowheads="1"/>
          </p:cNvSpPr>
          <p:nvPr/>
        </p:nvSpPr>
        <p:spPr bwMode="auto">
          <a:xfrm>
            <a:off x="6970445" y="4719935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FF"/>
                </a:solidFill>
              </a:rPr>
              <a:t>10</a:t>
            </a:r>
            <a:endParaRPr lang="en-US" altLang="en-US" sz="2400" b="1" dirty="0">
              <a:solidFill>
                <a:srgbClr val="FFFFFF"/>
              </a:solidFill>
            </a:endParaRPr>
          </a:p>
        </p:txBody>
      </p:sp>
      <p:sp>
        <p:nvSpPr>
          <p:cNvPr id="35" name="TextBox 1"/>
          <p:cNvSpPr txBox="1">
            <a:spLocks noChangeArrowheads="1"/>
          </p:cNvSpPr>
          <p:nvPr/>
        </p:nvSpPr>
        <p:spPr bwMode="auto">
          <a:xfrm>
            <a:off x="8059077" y="4719927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FFFF"/>
                </a:solidFill>
              </a:rPr>
              <a:t>14</a:t>
            </a:r>
            <a:endParaRPr lang="en-US" altLang="en-US" sz="2400" b="1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33700" y="5187553"/>
            <a:ext cx="5315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Day interval between Liberty applications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514600" y="5410192"/>
            <a:ext cx="533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8153400" y="5410192"/>
            <a:ext cx="533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103852" y="6172208"/>
            <a:ext cx="6628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*Data pooled over 3 locations from </a:t>
            </a:r>
            <a:r>
              <a:rPr lang="en-US" dirty="0" err="1" smtClean="0">
                <a:solidFill>
                  <a:schemeClr val="bg1"/>
                </a:solidFill>
              </a:rPr>
              <a:t>TyTy</a:t>
            </a:r>
            <a:r>
              <a:rPr lang="en-US" dirty="0" smtClean="0">
                <a:solidFill>
                  <a:schemeClr val="bg1"/>
                </a:solidFill>
              </a:rPr>
              <a:t> GA and over herbicide option.  Palmer 6-8” at time of initial Liberty application.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32783" y="4267200"/>
            <a:ext cx="11158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FF0000"/>
                </a:solidFill>
              </a:rPr>
              <a:t>Labeled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75783" y="4283340"/>
            <a:ext cx="11158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FF0000"/>
                </a:solidFill>
              </a:rPr>
              <a:t>Labeled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19200" y="4271672"/>
            <a:ext cx="11158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FF0000"/>
                </a:solidFill>
              </a:rPr>
              <a:t>Labeled</a:t>
            </a:r>
            <a:endParaRPr lang="en-US" sz="1700" b="1" dirty="0">
              <a:solidFill>
                <a:srgbClr val="FF0000"/>
              </a:solidFill>
            </a:endParaRPr>
          </a:p>
        </p:txBody>
      </p:sp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2" y="5875938"/>
            <a:ext cx="1752598" cy="1008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606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2"/>
          <p:cNvSpPr txBox="1">
            <a:spLocks noChangeArrowheads="1"/>
          </p:cNvSpPr>
          <p:nvPr/>
        </p:nvSpPr>
        <p:spPr bwMode="auto">
          <a:xfrm>
            <a:off x="0" y="36514"/>
            <a:ext cx="91440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8892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8892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</a:tabLst>
              <a:defRPr/>
            </a:pPr>
            <a:r>
              <a:rPr kumimoji="0" lang="en-US" alt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Cotton Management Program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87395" name="TextBox 23"/>
          <p:cNvSpPr txBox="1">
            <a:spLocks noChangeArrowheads="1"/>
          </p:cNvSpPr>
          <p:nvPr/>
        </p:nvSpPr>
        <p:spPr bwMode="auto">
          <a:xfrm>
            <a:off x="228600" y="762000"/>
            <a:ext cx="8839200" cy="250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marR="0" lvl="0" indent="-514350" algn="l" defTabSz="914400" rtl="0" eaLnBrk="1" fontAlgn="base" latinLnBrk="0" hangingPunct="1">
              <a:lnSpc>
                <a:spcPts val="4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Pigweed free at planting</a:t>
            </a:r>
            <a:endParaRPr kumimoji="0" lang="en-US" altLang="en-US" sz="3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ts val="4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Two effective residual herbicides PRE</a:t>
            </a:r>
          </a:p>
          <a:p>
            <a:pPr marL="514350" marR="0" lvl="0" indent="-514350" algn="l" defTabSz="914400" rtl="0" eaLnBrk="1" fontAlgn="base" latinLnBrk="0" hangingPunct="1">
              <a:lnSpc>
                <a:spcPts val="4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Sequential POST applications</a:t>
            </a:r>
          </a:p>
          <a:p>
            <a:pPr marL="514350" marR="0" lvl="0" indent="-514350" algn="l" defTabSz="914400" rtl="0" eaLnBrk="1" fontAlgn="base" latinLnBrk="0" hangingPunct="1">
              <a:lnSpc>
                <a:spcPts val="4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Layby with directed/hooded </a:t>
            </a:r>
            <a:r>
              <a:rPr kumimoji="0" lang="en-US" altLang="en-US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applic</a:t>
            </a:r>
            <a:endParaRPr kumimoji="0" lang="en-US" altLang="en-US" sz="35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7" name="Picture 2" descr="D:\Photo's\Equipment\DSC0655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5350" y="3395663"/>
            <a:ext cx="4210050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429000"/>
            <a:ext cx="4191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8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2"/>
          <p:cNvSpPr txBox="1">
            <a:spLocks noChangeArrowheads="1"/>
          </p:cNvSpPr>
          <p:nvPr/>
        </p:nvSpPr>
        <p:spPr bwMode="auto">
          <a:xfrm>
            <a:off x="0" y="113204"/>
            <a:ext cx="91440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8892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8892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</a:tabLst>
              <a:defRPr/>
            </a:pPr>
            <a:r>
              <a:rPr lang="en-US" altLang="en-US" sz="3800" b="1" dirty="0" smtClean="0">
                <a:solidFill>
                  <a:srgbClr val="FFFF00"/>
                </a:solidFill>
                <a:cs typeface="Arial" charset="0"/>
              </a:rPr>
              <a:t>Hot Topics – 2019 - Review</a:t>
            </a:r>
            <a:endParaRPr kumimoji="0" lang="en-US" altLang="en-US" sz="3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4" name="Picture 3" descr="D:\Photo's\Spiderwort\DSC0250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4648200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Photo's\2015 Photos\Aug 25- JCS full year\122___08\IMG_364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5111" y="4447601"/>
            <a:ext cx="3213720" cy="241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r goosegrass close in soybean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26" y="1074451"/>
            <a:ext cx="4284381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Photo's\PPO Resistance\Bucky Reflex 96 oz + NIS Circular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1376561"/>
            <a:ext cx="3881319" cy="291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024344"/>
            <a:ext cx="3048000" cy="183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25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840958"/>
              </p:ext>
            </p:extLst>
          </p:nvPr>
        </p:nvGraphicFramePr>
        <p:xfrm>
          <a:off x="0" y="1270337"/>
          <a:ext cx="9144000" cy="3601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2" name="Chart" r:id="rId3" imgW="8229600" imgH="5848282" progId="MSGraph.Chart.8">
                  <p:embed followColorScheme="full"/>
                </p:oleObj>
              </mc:Choice>
              <mc:Fallback>
                <p:oleObj name="Chart" r:id="rId3" imgW="8229600" imgH="5848282" progId="MSGraph.Chart.8">
                  <p:embed followColorScheme="full"/>
                  <p:pic>
                    <p:nvPicPr>
                      <p:cNvPr id="7270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70337"/>
                        <a:ext cx="9144000" cy="36013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9" name="Text Box 6"/>
          <p:cNvSpPr txBox="1">
            <a:spLocks noChangeArrowheads="1"/>
          </p:cNvSpPr>
          <p:nvPr/>
        </p:nvSpPr>
        <p:spPr bwMode="auto">
          <a:xfrm>
            <a:off x="1075871" y="5818000"/>
            <a:ext cx="3077482" cy="36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RU +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XtendiMax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12" name="Text Box 6"/>
          <p:cNvSpPr txBox="1">
            <a:spLocks noChangeArrowheads="1"/>
          </p:cNvSpPr>
          <p:nvPr/>
        </p:nvSpPr>
        <p:spPr bwMode="auto">
          <a:xfrm>
            <a:off x="6019800" y="5817999"/>
            <a:ext cx="1562100" cy="36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Liberty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17" name="TextBox 2"/>
          <p:cNvSpPr txBox="1">
            <a:spLocks noChangeArrowheads="1"/>
          </p:cNvSpPr>
          <p:nvPr/>
        </p:nvSpPr>
        <p:spPr bwMode="auto">
          <a:xfrm>
            <a:off x="971550" y="2927627"/>
            <a:ext cx="114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55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18" name="TextBox 2"/>
          <p:cNvSpPr txBox="1">
            <a:spLocks noChangeArrowheads="1"/>
          </p:cNvSpPr>
          <p:nvPr/>
        </p:nvSpPr>
        <p:spPr bwMode="auto">
          <a:xfrm>
            <a:off x="3077028" y="2074936"/>
            <a:ext cx="1076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81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20" name="TextBox 2"/>
          <p:cNvSpPr txBox="1">
            <a:spLocks noChangeArrowheads="1"/>
          </p:cNvSpPr>
          <p:nvPr/>
        </p:nvSpPr>
        <p:spPr bwMode="auto">
          <a:xfrm>
            <a:off x="5157787" y="3765887"/>
            <a:ext cx="1076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30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22" name="TextBox 2"/>
          <p:cNvSpPr txBox="1">
            <a:spLocks noChangeArrowheads="1"/>
          </p:cNvSpPr>
          <p:nvPr/>
        </p:nvSpPr>
        <p:spPr bwMode="auto">
          <a:xfrm>
            <a:off x="7259410" y="1847780"/>
            <a:ext cx="1076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90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-24213" y="6477000"/>
            <a:ext cx="91682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DAT = 11. LSD 14. C44-19.  Liberty and </a:t>
            </a:r>
            <a:r>
              <a:rPr kumimoji="0" lang="en-US" alt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PowerMax</a:t>
            </a: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II = 32 </a:t>
            </a:r>
            <a:r>
              <a:rPr kumimoji="0" lang="en-US" alt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oz</a:t>
            </a: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/A; </a:t>
            </a:r>
            <a:r>
              <a:rPr kumimoji="0" lang="en-US" alt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XtendiMax</a:t>
            </a: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= 22 </a:t>
            </a:r>
            <a:r>
              <a:rPr kumimoji="0" lang="en-US" alt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oz</a:t>
            </a: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/A</a:t>
            </a:r>
            <a:r>
              <a:rPr lang="en-US" altLang="en-US" sz="1600" b="1" noProof="0" dirty="0" smtClean="0">
                <a:solidFill>
                  <a:srgbClr val="FFFFFF"/>
                </a:solidFill>
                <a:latin typeface="Arial" charset="0"/>
              </a:rPr>
              <a:t>.</a:t>
            </a: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0" y="6466114"/>
            <a:ext cx="914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0464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Palmer 5” Response to Herbicides As Influenced by Varying Moisture Stress</a:t>
            </a:r>
            <a:endParaRPr kumimoji="0" lang="en-US" altLang="en-US" sz="3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4914900" y="4702666"/>
            <a:ext cx="15621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dirty="0" smtClean="0">
                <a:solidFill>
                  <a:srgbClr val="FFFFFF"/>
                </a:solidFill>
                <a:latin typeface="Arial" charset="0"/>
              </a:rPr>
              <a:t>Drought Stress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6987041" y="4682313"/>
            <a:ext cx="15621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Stress removed</a:t>
            </a:r>
            <a:r>
              <a:rPr kumimoji="0" lang="en-US" alt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8 </a:t>
            </a:r>
            <a:r>
              <a:rPr kumimoji="0" lang="en-US" alt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hr</a:t>
            </a:r>
            <a:r>
              <a:rPr kumimoji="0" lang="en-US" alt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earlier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762000" y="4719690"/>
            <a:ext cx="15621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dirty="0" smtClean="0">
                <a:solidFill>
                  <a:srgbClr val="FFFFFF"/>
                </a:solidFill>
                <a:latin typeface="Arial" charset="0"/>
              </a:rPr>
              <a:t>Drought Stress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2834141" y="4699337"/>
            <a:ext cx="15621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Stress removed</a:t>
            </a:r>
            <a:r>
              <a:rPr kumimoji="0" lang="en-US" alt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8 </a:t>
            </a:r>
            <a:r>
              <a:rPr kumimoji="0" lang="en-US" alt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hr</a:t>
            </a:r>
            <a:r>
              <a:rPr kumimoji="0" lang="en-US" alt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earlier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87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7" descr="gr goosegrass close in soybea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46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10319" y="0"/>
            <a:ext cx="9038431" cy="11430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Grass Complaints From Roundup + </a:t>
            </a:r>
            <a:r>
              <a:rPr lang="en-US" alt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Dicamba</a:t>
            </a:r>
            <a:r>
              <a:rPr lang="en-U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Continue</a:t>
            </a:r>
          </a:p>
        </p:txBody>
      </p:sp>
      <p:pic>
        <p:nvPicPr>
          <p:cNvPr id="62468" name="Picture 3" descr="ut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200" y="6400800"/>
            <a:ext cx="609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Box 5"/>
          <p:cNvSpPr txBox="1">
            <a:spLocks noChangeArrowheads="1"/>
          </p:cNvSpPr>
          <p:nvPr/>
        </p:nvSpPr>
        <p:spPr bwMode="auto">
          <a:xfrm>
            <a:off x="6705600" y="6381750"/>
            <a:ext cx="1514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smtClean="0">
                <a:solidFill>
                  <a:srgbClr val="FFFFFF"/>
                </a:solidFill>
              </a:rPr>
              <a:t>Steckel 2012</a:t>
            </a: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5715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54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7" descr="gr goosegrass close in soybea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46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10319" y="0"/>
            <a:ext cx="9038431" cy="11430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Grass Complaints From Roundup + </a:t>
            </a:r>
            <a:r>
              <a:rPr lang="en-US" alt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Dicamba</a:t>
            </a:r>
            <a:r>
              <a:rPr lang="en-U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Continue</a:t>
            </a:r>
          </a:p>
        </p:txBody>
      </p:sp>
      <p:pic>
        <p:nvPicPr>
          <p:cNvPr id="62468" name="Picture 3" descr="ut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200" y="6400800"/>
            <a:ext cx="609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Box 5"/>
          <p:cNvSpPr txBox="1">
            <a:spLocks noChangeArrowheads="1"/>
          </p:cNvSpPr>
          <p:nvPr/>
        </p:nvSpPr>
        <p:spPr bwMode="auto">
          <a:xfrm>
            <a:off x="6705600" y="6381750"/>
            <a:ext cx="1514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Steckel 2012</a:t>
            </a: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5715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497" y="1311691"/>
            <a:ext cx="8949304" cy="42473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START WITH THE CORRECT PRE!!!!!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less than 32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oz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/A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PowerMax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II or labeled alternative equivalent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 than 4” grass;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goosegrass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less than 2”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Environmental conditions huge impact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Sequential grass treatment may be needed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99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12712" y="-9524"/>
            <a:ext cx="18312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9525"/>
            <a:ext cx="2014395" cy="103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981200" y="0"/>
            <a:ext cx="5334000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Dicamba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2020 Labels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i="1" dirty="0" smtClean="0">
                <a:solidFill>
                  <a:schemeClr val="bg1"/>
                </a:solidFill>
                <a:latin typeface="Arial"/>
              </a:rPr>
              <a:t>same as 2019</a:t>
            </a:r>
            <a:endParaRPr kumimoji="0" lang="en-US" sz="400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200" y="780751"/>
            <a:ext cx="876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3000" b="1" dirty="0">
              <a:solidFill>
                <a:srgbClr val="FFFFFF"/>
              </a:solidFill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3000" b="1" dirty="0">
              <a:solidFill>
                <a:srgbClr val="FFFFFF"/>
              </a:solidFill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3000" b="1" dirty="0">
              <a:solidFill>
                <a:srgbClr val="FFFFFF"/>
              </a:solidFill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3268" y="1752600"/>
            <a:ext cx="1541128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Pesticide license required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4571" y="1724871"/>
            <a:ext cx="2286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2 applications in cotton; complete within 60 d of planting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35446" y="1638831"/>
            <a:ext cx="198120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Application 1 </a:t>
            </a:r>
            <a:r>
              <a:rPr lang="en-US" sz="2400" b="1" dirty="0" err="1" smtClean="0"/>
              <a:t>hr</a:t>
            </a:r>
            <a:r>
              <a:rPr lang="en-US" sz="2400" b="1" dirty="0" smtClean="0"/>
              <a:t> after sunrise – 2 </a:t>
            </a:r>
            <a:r>
              <a:rPr lang="en-US" sz="2400" b="1" dirty="0" err="1" smtClean="0"/>
              <a:t>hr</a:t>
            </a:r>
            <a:r>
              <a:rPr lang="en-US" sz="2400" b="1" dirty="0" smtClean="0"/>
              <a:t> of sunset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9072" y="3675540"/>
            <a:ext cx="2290886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“Do </a:t>
            </a:r>
            <a:r>
              <a:rPr lang="en-US" sz="2400" b="1" dirty="0">
                <a:solidFill>
                  <a:schemeClr val="bg1"/>
                </a:solidFill>
              </a:rPr>
              <a:t>not apply when wind is blowing in the direction of neighboring downwind sensitive crops.”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39835" y="5199034"/>
            <a:ext cx="3064329" cy="129266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</a:rPr>
              <a:t>Be smart, these products are volatile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50022" y="3700251"/>
            <a:ext cx="2729704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Avoid inversions, winds 3-10 mph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343" y="4892981"/>
            <a:ext cx="2641600" cy="1981200"/>
          </a:xfrm>
          <a:prstGeom prst="rect">
            <a:avLst/>
          </a:prstGeom>
        </p:spPr>
      </p:pic>
      <p:sp>
        <p:nvSpPr>
          <p:cNvPr id="16" name="Line 2"/>
          <p:cNvSpPr>
            <a:spLocks noChangeShapeType="1"/>
          </p:cNvSpPr>
          <p:nvPr/>
        </p:nvSpPr>
        <p:spPr bwMode="auto">
          <a:xfrm>
            <a:off x="76200" y="1219200"/>
            <a:ext cx="9144000" cy="0"/>
          </a:xfrm>
          <a:prstGeom prst="line">
            <a:avLst/>
          </a:prstGeom>
          <a:noFill/>
          <a:ln w="5715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51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D:\Photo's\Spiderwort\DSC025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9525" y="4765119"/>
            <a:ext cx="3362325" cy="209288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2600" b="1" dirty="0" smtClean="0">
                <a:solidFill>
                  <a:srgbClr val="FFFF00"/>
                </a:solidFill>
              </a:rPr>
              <a:t>Warrant PRE</a:t>
            </a:r>
          </a:p>
          <a:p>
            <a:pPr marL="342900" indent="-342900" algn="just">
              <a:buAutoNum type="arabicPeriod"/>
            </a:pPr>
            <a:r>
              <a:rPr lang="en-US" sz="2600" b="1" dirty="0" smtClean="0">
                <a:solidFill>
                  <a:srgbClr val="FFFF00"/>
                </a:solidFill>
              </a:rPr>
              <a:t>Dual/Warrant </a:t>
            </a:r>
          </a:p>
          <a:p>
            <a:pPr marL="342900" indent="-342900" algn="just">
              <a:buAutoNum type="arabicPeriod"/>
            </a:pPr>
            <a:r>
              <a:rPr lang="en-US" sz="2600" b="1" dirty="0" smtClean="0">
                <a:solidFill>
                  <a:srgbClr val="FFFF00"/>
                </a:solidFill>
              </a:rPr>
              <a:t>2,4-D excellent</a:t>
            </a:r>
          </a:p>
          <a:p>
            <a:pPr marL="342900" indent="-342900" algn="just">
              <a:buAutoNum type="arabicPeriod"/>
            </a:pPr>
            <a:r>
              <a:rPr lang="en-US" sz="2600" b="1" dirty="0" smtClean="0">
                <a:solidFill>
                  <a:srgbClr val="FFFF00"/>
                </a:solidFill>
              </a:rPr>
              <a:t>Dicamba – twice</a:t>
            </a:r>
          </a:p>
          <a:p>
            <a:pPr marL="342900" indent="-342900" algn="just">
              <a:buAutoNum type="arabicPeriod"/>
            </a:pPr>
            <a:r>
              <a:rPr lang="en-US" sz="2600" b="1" dirty="0" smtClean="0">
                <a:solidFill>
                  <a:srgbClr val="FFFF00"/>
                </a:solidFill>
              </a:rPr>
              <a:t>Liberty – no good</a:t>
            </a:r>
            <a:endParaRPr lang="en-US" sz="2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02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hoto's\2015 Photos\Aug 25- JCS full year\122___08\IMG_36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378"/>
            <a:ext cx="9144000" cy="685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+mj-cs"/>
              </a:rPr>
              <a:t>Currently</a:t>
            </a:r>
            <a:r>
              <a:rPr lang="en-US" sz="3400" b="1" kern="0" dirty="0" smtClean="0">
                <a:latin typeface="Arial"/>
              </a:rPr>
              <a:t>, greatest concern with </a:t>
            </a:r>
            <a:r>
              <a:rPr lang="en-US" sz="3400" b="1" kern="0" dirty="0" err="1" smtClean="0">
                <a:latin typeface="Arial"/>
              </a:rPr>
              <a:t>dicamba</a:t>
            </a:r>
            <a:r>
              <a:rPr lang="en-US" sz="3400" b="1" kern="0" dirty="0" smtClean="0">
                <a:latin typeface="Arial"/>
              </a:rPr>
              <a:t> technology is volatility!</a:t>
            </a:r>
            <a:endParaRPr kumimoji="0" lang="en-US" sz="3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10886" y="1447800"/>
            <a:ext cx="9144000" cy="1066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Anything</a:t>
            </a:r>
            <a:r>
              <a:rPr kumimoji="0" lang="en-US" sz="3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 new?</a:t>
            </a:r>
            <a:endParaRPr kumimoji="0" lang="en-US" sz="3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380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3"/>
          <p:cNvGraphicFramePr>
            <a:graphicFrameLocks noGrp="1" noChangeAspect="1"/>
          </p:cNvGraphicFramePr>
          <p:nvPr>
            <p:ph/>
            <p:extLst/>
          </p:nvPr>
        </p:nvGraphicFramePr>
        <p:xfrm>
          <a:off x="152400" y="1828800"/>
          <a:ext cx="8991600" cy="324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8" name="Chart" r:id="rId4" imgW="8229600" imgH="5848282" progId="MSGraph.Chart.8">
                  <p:embed followColorScheme="full"/>
                </p:oleObj>
              </mc:Choice>
              <mc:Fallback>
                <p:oleObj name="Chart" r:id="rId4" imgW="8229600" imgH="5848282" progId="MSGraph.Chart.8">
                  <p:embed followColorScheme="full"/>
                  <p:pic>
                    <p:nvPicPr>
                      <p:cNvPr id="49154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828800"/>
                        <a:ext cx="8991600" cy="324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6" name="Line 5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157" name="Group 2"/>
          <p:cNvGrpSpPr>
            <a:grpSpLocks/>
          </p:cNvGrpSpPr>
          <p:nvPr/>
        </p:nvGrpSpPr>
        <p:grpSpPr bwMode="auto">
          <a:xfrm>
            <a:off x="61425" y="2823739"/>
            <a:ext cx="8767340" cy="2744403"/>
            <a:chOff x="59693" y="2303029"/>
            <a:chExt cx="5217340" cy="2744345"/>
          </a:xfrm>
        </p:grpSpPr>
        <p:sp>
          <p:nvSpPr>
            <p:cNvPr id="49159" name="Text Box 14"/>
            <p:cNvSpPr txBox="1">
              <a:spLocks noChangeArrowheads="1"/>
            </p:cNvSpPr>
            <p:nvPr/>
          </p:nvSpPr>
          <p:spPr bwMode="auto">
            <a:xfrm>
              <a:off x="59693" y="2303029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%</a:t>
              </a:r>
            </a:p>
          </p:txBody>
        </p:sp>
        <p:sp>
          <p:nvSpPr>
            <p:cNvPr id="49160" name="TextBox 1"/>
            <p:cNvSpPr txBox="1">
              <a:spLocks noChangeArrowheads="1"/>
            </p:cNvSpPr>
            <p:nvPr/>
          </p:nvSpPr>
          <p:spPr bwMode="auto">
            <a:xfrm>
              <a:off x="863140" y="4279847"/>
              <a:ext cx="1019175" cy="738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 Irrigation</a:t>
              </a:r>
              <a:endPara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9161" name="TextBox 2"/>
            <p:cNvSpPr txBox="1">
              <a:spLocks noChangeArrowheads="1"/>
            </p:cNvSpPr>
            <p:nvPr/>
          </p:nvSpPr>
          <p:spPr bwMode="auto">
            <a:xfrm>
              <a:off x="805374" y="3325193"/>
              <a:ext cx="1019175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35 a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9164" name="TextBox 1"/>
            <p:cNvSpPr txBox="1">
              <a:spLocks noChangeArrowheads="1"/>
            </p:cNvSpPr>
            <p:nvPr/>
          </p:nvSpPr>
          <p:spPr bwMode="auto">
            <a:xfrm>
              <a:off x="4279427" y="4308726"/>
              <a:ext cx="997606" cy="738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0.5” Irrigation</a:t>
              </a:r>
              <a:endPara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3027130" y="4818876"/>
            <a:ext cx="1905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0.1”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Irrigation</a:t>
            </a:r>
            <a:endParaRPr kumimoji="0" lang="en-US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59957" y="897112"/>
            <a:ext cx="91440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8892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8892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8925" algn="l"/>
              </a:tabLst>
              <a:defRPr/>
            </a:pPr>
            <a:r>
              <a:rPr kumimoji="0" lang="en-US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% soybean damage from volatility</a:t>
            </a:r>
            <a:endParaRPr kumimoji="0" lang="en-US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3191821" y="3983210"/>
            <a:ext cx="1712645" cy="52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30 a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5091569" y="4061369"/>
            <a:ext cx="1712645" cy="52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7 b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7208571" y="4288409"/>
            <a:ext cx="1712645" cy="52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 c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4932130" y="4829478"/>
            <a:ext cx="1905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0.35”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Irrigation</a:t>
            </a:r>
            <a:endParaRPr kumimoji="0" lang="en-US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883" y="6353356"/>
            <a:ext cx="869843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*RU PMAX + XtendiMax 3X. Need 4 hr of drying time. 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0" y="39689"/>
            <a:ext cx="91440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8892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8892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8925" algn="l"/>
              </a:tabLst>
              <a:defRPr/>
            </a:pPr>
            <a:r>
              <a:rPr kumimoji="0" lang="en-US" alt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Irrigation Influences Volatility! Tunnels, 2019.</a:t>
            </a:r>
            <a:endParaRPr kumimoji="0" lang="en-US" altLang="en-US" sz="33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5531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hoto's\2015 Photos\Aug 25- JCS full year\122___08\IMG_36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378"/>
            <a:ext cx="9144000" cy="685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-18143" y="457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FAR FROM BULLET PROOF!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8143" y="48768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9pPr>
          </a:lstStyle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Volatility can occur before water gets there!</a:t>
            </a:r>
          </a:p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Soil type likely influences result.</a:t>
            </a:r>
          </a:p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All acres are not irrigated….many are!</a:t>
            </a:r>
          </a:p>
          <a:p>
            <a:pPr marL="514350" marR="0" lvl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Walk slowly – don’t get cocky!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5411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2"/>
            <a:ext cx="9144000" cy="919163"/>
          </a:xfrm>
          <a:prstGeom prst="rect">
            <a:avLst/>
          </a:prstGeom>
          <a:solidFill>
            <a:sysClr val="windowText" lastClr="000000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00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PPO Resistance Will Be Devastating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57150" cap="sq">
            <a:solidFill>
              <a:srgbClr val="66FF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836" y="972175"/>
            <a:ext cx="3423557" cy="112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5550" y="972175"/>
            <a:ext cx="2682535" cy="155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" y="3893534"/>
            <a:ext cx="2823547" cy="91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701914"/>
            <a:ext cx="3200400" cy="111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7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95875" y="2499076"/>
            <a:ext cx="1828808" cy="95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8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09800" y="2492824"/>
            <a:ext cx="2071351" cy="9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9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0050" y="3533774"/>
            <a:ext cx="1911549" cy="149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0" name="Picture 10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91350" y="5883402"/>
            <a:ext cx="2051958" cy="89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1" name="Picture 11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86200" y="4837889"/>
            <a:ext cx="2419350" cy="92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28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Photo's\PPO Resistance\Bucky Reflex 96 oz + NIS Circula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746610"/>
            <a:ext cx="7924801" cy="594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6135469"/>
            <a:ext cx="31242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Sensitive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0" y="6135469"/>
            <a:ext cx="31242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Problem site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8144" y="685800"/>
            <a:ext cx="9125856" cy="52322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Reflex 96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oz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/A + NIS; Palmer 2”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60235"/>
            <a:ext cx="9144000" cy="55399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PALMER Amaranth Resistant to PPO Herbicides</a:t>
            </a: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30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42" name="Picture 2" descr="D:\Photo's\Culpepper Farm\farm 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70930"/>
            <a:ext cx="9144000" cy="491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Questions?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2" descr="D:\ASC2018\UPW Logo\UPW Logo_3up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144000" cy="69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71079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80291" y="2200277"/>
            <a:ext cx="4063709" cy="221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" y="2219325"/>
            <a:ext cx="4280282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0" y="17585"/>
            <a:ext cx="9144000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Will there</a:t>
            </a:r>
            <a:r>
              <a:rPr lang="en-US" sz="4000" b="1" dirty="0" smtClean="0">
                <a:solidFill>
                  <a:srgbClr val="FFFF00"/>
                </a:solidFill>
                <a:latin typeface="Arial"/>
              </a:rPr>
              <a:t> be 2021 labels that are usable in our cotton?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5715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57150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FILL OUT SURVEY IF YOU WANT INPUT!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43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7523" name="Picture 4" descr="D:\Photo's\2012 PHOTOS\May1-12\2012-04-27 May 1 2012\May 1 2012 00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" y="0"/>
            <a:ext cx="9144000" cy="6858000"/>
          </a:xfr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82" y="732153"/>
            <a:ext cx="2088292" cy="198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Updating State Labels -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Burndown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79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37175" y="1444625"/>
            <a:ext cx="4241800" cy="3181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Updating State Labels -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Burndown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0" y="4544646"/>
            <a:ext cx="2438400" cy="2313354"/>
          </a:xfrm>
          <a:prstGeom prst="rect">
            <a:avLst/>
          </a:prstGeom>
        </p:spPr>
      </p:pic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5715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37055" y="1429760"/>
            <a:ext cx="4122878" cy="309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1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Updating State Labels -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Burndown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68515"/>
            <a:ext cx="2438400" cy="2313354"/>
          </a:xfrm>
          <a:prstGeom prst="rect">
            <a:avLst/>
          </a:prstGeom>
        </p:spPr>
      </p:pic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5715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1217251"/>
            <a:ext cx="6553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FFFF"/>
                </a:solidFill>
              </a:rPr>
              <a:t>Strip-till rig: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</a:rPr>
              <a:t>&gt;30% residue = 7 days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</a:rPr>
              <a:t>10-30% residue = 14 days; 0.5” rain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</a:rPr>
              <a:t>&lt;10% residue = 21 days; 1” rain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4953000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FFFF"/>
                </a:solidFill>
              </a:rPr>
              <a:t>No-till:</a:t>
            </a:r>
            <a:r>
              <a:rPr lang="en-US" sz="2800" b="1" dirty="0">
                <a:solidFill>
                  <a:srgbClr val="00FFFF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28 days + 0.5” (&gt;10% cover) or 1” rain (&lt;10% cover)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82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Tavium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Registration for GA Cotton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57" y="975773"/>
            <a:ext cx="4112118" cy="2300828"/>
          </a:xfrm>
          <a:prstGeom prst="rect">
            <a:avLst/>
          </a:prstGeom>
        </p:spPr>
      </p:pic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5715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1371600"/>
            <a:ext cx="2895600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00FFFF"/>
                </a:solidFill>
              </a:rPr>
              <a:t>XtendiMax</a:t>
            </a:r>
            <a:r>
              <a:rPr lang="en-US" sz="3200" b="1" dirty="0" smtClean="0">
                <a:solidFill>
                  <a:srgbClr val="00FFFF"/>
                </a:solidFill>
              </a:rPr>
              <a:t> + Dual Magnum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314" y="3414173"/>
            <a:ext cx="911134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</a:rPr>
              <a:t>Overtop from full emergence through 6 lf cotton or 60 days after planting; whichever most restrictive.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</a:rPr>
              <a:t>Must have license to cover </a:t>
            </a:r>
            <a:r>
              <a:rPr lang="en-US" sz="2800" b="1" dirty="0" err="1" smtClean="0">
                <a:solidFill>
                  <a:schemeClr val="bg1"/>
                </a:solidFill>
              </a:rPr>
              <a:t>dicamba</a:t>
            </a:r>
            <a:r>
              <a:rPr lang="en-US" sz="2800" b="1" dirty="0" smtClean="0">
                <a:solidFill>
                  <a:schemeClr val="bg1"/>
                </a:solidFill>
              </a:rPr>
              <a:t> application.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b="1" dirty="0" smtClean="0">
                <a:solidFill>
                  <a:schemeClr val="bg1"/>
                </a:solidFill>
              </a:rPr>
              <a:t>Applicator must have attended UPW.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46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441" y="228600"/>
            <a:ext cx="9144000" cy="376513"/>
          </a:xfrm>
        </p:spPr>
        <p:txBody>
          <a:bodyPr>
            <a:noAutofit/>
          </a:bodyPr>
          <a:lstStyle/>
          <a:p>
            <a:pPr algn="ctr"/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 Your Most Challenging Pests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241039"/>
              </p:ext>
            </p:extLst>
          </p:nvPr>
        </p:nvGraphicFramePr>
        <p:xfrm>
          <a:off x="304800" y="952500"/>
          <a:ext cx="8610599" cy="47625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38615289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190966770"/>
                    </a:ext>
                  </a:extLst>
                </a:gridCol>
                <a:gridCol w="2514599">
                  <a:extLst>
                    <a:ext uri="{9D8B030D-6E8A-4147-A177-3AD203B41FA5}">
                      <a16:colId xmlns:a16="http://schemas.microsoft.com/office/drawing/2014/main" val="458549428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Response</a:t>
                      </a:r>
                      <a:endParaRPr lang="en-US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Times provided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Points </a:t>
                      </a:r>
                      <a:r>
                        <a:rPr lang="en-US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by ranking*</a:t>
                      </a:r>
                      <a:endParaRPr lang="en-US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4666421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Palmer amaranth (pigweed)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1773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4983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4843121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Morningglory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572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8701546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 flies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7882962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Dayflower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(spiderwort)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0187726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Sicklepod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542495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Stink bug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91291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 mold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1002969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Nutsedge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6790352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Nematodes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0527371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Annual grasses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400388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143000" y="6130967"/>
            <a:ext cx="7399038" cy="6508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*Points were determined by giving 3 points for 1</a:t>
            </a:r>
            <a:r>
              <a:rPr kumimoji="0" lang="en-US" sz="135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choice of importance, 2 points for 2</a:t>
            </a:r>
            <a:r>
              <a:rPr kumimoji="0" lang="en-US" sz="135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nd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choice, and 1 point for 3</a:t>
            </a:r>
            <a:r>
              <a:rPr kumimoji="0" lang="en-US" sz="135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rd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choice. All locations – 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1737 growers 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participated</a:t>
            </a:r>
          </a:p>
        </p:txBody>
      </p:sp>
    </p:spTree>
    <p:extLst>
      <p:ext uri="{BB962C8B-B14F-4D97-AF65-F5344CB8AC3E}">
        <p14:creationId xmlns:p14="http://schemas.microsoft.com/office/powerpoint/2010/main" val="16803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Default Design">
  <a:themeElements>
    <a:clrScheme name="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Default Design">
  <a:themeElements>
    <a:clrScheme name="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27694</TotalTime>
  <Words>1241</Words>
  <Application>Microsoft Office PowerPoint</Application>
  <PresentationFormat>On-screen Show (4:3)</PresentationFormat>
  <Paragraphs>365</Paragraphs>
  <Slides>36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0" baseType="lpstr">
      <vt:lpstr>Arial</vt:lpstr>
      <vt:lpstr>Calibri</vt:lpstr>
      <vt:lpstr>Calibri Light</vt:lpstr>
      <vt:lpstr>Times New Roman</vt:lpstr>
      <vt:lpstr>Wingdings</vt:lpstr>
      <vt:lpstr>1_Default Design</vt:lpstr>
      <vt:lpstr>2_Default Design</vt:lpstr>
      <vt:lpstr>8_Default Design</vt:lpstr>
      <vt:lpstr>31_Default Design</vt:lpstr>
      <vt:lpstr>10_Default Design</vt:lpstr>
      <vt:lpstr>Office Theme</vt:lpstr>
      <vt:lpstr>3_Default Design</vt:lpstr>
      <vt:lpstr>4_Office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 Your Most Challenging Pests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Grass Complaints From Roundup + Dicamba Continue</vt:lpstr>
      <vt:lpstr>Grass Complaints From Roundup + Dicamba Continue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UGA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culpepper_home</dc:creator>
  <cp:lastModifiedBy>Windows User</cp:lastModifiedBy>
  <cp:revision>176</cp:revision>
  <dcterms:created xsi:type="dcterms:W3CDTF">2018-11-26T13:33:36Z</dcterms:created>
  <dcterms:modified xsi:type="dcterms:W3CDTF">2020-02-03T21:54:14Z</dcterms:modified>
</cp:coreProperties>
</file>